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60" r:id="rId2"/>
    <p:sldMasterId id="2147483664" r:id="rId3"/>
  </p:sldMasterIdLst>
  <p:notesMasterIdLst>
    <p:notesMasterId r:id="rId19"/>
  </p:notesMasterIdLst>
  <p:sldIdLst>
    <p:sldId id="257" r:id="rId4"/>
    <p:sldId id="291" r:id="rId5"/>
    <p:sldId id="292" r:id="rId6"/>
    <p:sldId id="293" r:id="rId7"/>
    <p:sldId id="295" r:id="rId8"/>
    <p:sldId id="294" r:id="rId9"/>
    <p:sldId id="272" r:id="rId10"/>
    <p:sldId id="273" r:id="rId11"/>
    <p:sldId id="287" r:id="rId12"/>
    <p:sldId id="277" r:id="rId13"/>
    <p:sldId id="276" r:id="rId14"/>
    <p:sldId id="278" r:id="rId15"/>
    <p:sldId id="280" r:id="rId16"/>
    <p:sldId id="281"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4"/>
    <p:restoredTop sz="94662"/>
  </p:normalViewPr>
  <p:slideViewPr>
    <p:cSldViewPr snapToGrid="0" snapToObjects="1">
      <p:cViewPr varScale="1">
        <p:scale>
          <a:sx n="75" d="100"/>
          <a:sy n="75" d="100"/>
        </p:scale>
        <p:origin x="412" y="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05C95-1FCF-451C-B409-2B52896CC951}" type="datetimeFigureOut">
              <a:rPr lang="en-GB" smtClean="0"/>
              <a:t>08/04/2020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6F5E1-A74E-4826-9736-2D9F530EA651}" type="slidenum">
              <a:rPr lang="en-GB" smtClean="0"/>
              <a:t>‹#›</a:t>
            </a:fld>
            <a:endParaRPr lang="en-GB" dirty="0"/>
          </a:p>
        </p:txBody>
      </p:sp>
    </p:spTree>
    <p:extLst>
      <p:ext uri="{BB962C8B-B14F-4D97-AF65-F5344CB8AC3E}">
        <p14:creationId xmlns:p14="http://schemas.microsoft.com/office/powerpoint/2010/main" val="306222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9124FBD-7F7C-401B-9981-EC42DD76F03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502B84-D446-4073-9DBD-AFC7C4908048}" type="slidenum">
              <a:rPr lang="en-GB" altLang="en-US" smtClean="0"/>
              <a:pPr>
                <a:spcBef>
                  <a:spcPct val="0"/>
                </a:spcBef>
              </a:pPr>
              <a:t>10</a:t>
            </a:fld>
            <a:endParaRPr lang="en-GB" altLang="en-US" dirty="0"/>
          </a:p>
        </p:txBody>
      </p:sp>
      <p:sp>
        <p:nvSpPr>
          <p:cNvPr id="23555" name="Rectangle 2">
            <a:extLst>
              <a:ext uri="{FF2B5EF4-FFF2-40B4-BE49-F238E27FC236}">
                <a16:creationId xmlns:a16="http://schemas.microsoft.com/office/drawing/2014/main" id="{04258F60-162B-4E6D-9F09-B4EA5D6F27B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188D19B-366A-4C56-BE3D-29DEFC32F421}"/>
              </a:ext>
            </a:extLst>
          </p:cNvPr>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GLOVE USE – does not replace a good standard of hygiene. Consider your reasons for glove use. Overuse can cause allergies and adverse reactions. Intact skin is a valuable defence mechanism. Should be used for body fluid exposure if contamination of hands is likely, for aseptic procedures – catheter care, dressings, etc. If service user has MRSA, C-diff, etc. Must be changed between service users. Hands to be cleaned before and after glove use. </a:t>
            </a:r>
          </a:p>
          <a:p>
            <a:pPr eaLnBrk="1" hangingPunct="1"/>
            <a:r>
              <a:rPr lang="en-GB" altLang="en-US" dirty="0">
                <a:latin typeface="Arial" panose="020B0604020202020204" pitchFamily="34" charset="0"/>
              </a:rPr>
              <a:t>Aprons – must be worn if it is likely that body fluids may soil clothing and for close service user contact including bed making. Must be changed between each service user contact. </a:t>
            </a:r>
          </a:p>
          <a:p>
            <a:pPr eaLnBrk="1" hangingPunct="1"/>
            <a:r>
              <a:rPr lang="en-GB" altLang="en-US" dirty="0">
                <a:latin typeface="Arial" panose="020B0604020202020204" pitchFamily="34" charset="0"/>
              </a:rPr>
              <a:t>MASKS – FFP3 type suitable for use in Pandemic Flu situation. Must be fitted correctly. </a:t>
            </a:r>
          </a:p>
          <a:p>
            <a:pPr eaLnBrk="1" hangingPunct="1"/>
            <a:r>
              <a:rPr lang="en-GB" altLang="en-US" dirty="0">
                <a:latin typeface="Arial" panose="020B0604020202020204" pitchFamily="34" charset="0"/>
              </a:rPr>
              <a:t>REGULAR MASKS AND EYE PROTECTION to be worn if risk of body fluids splashing into eyes and face. </a:t>
            </a:r>
            <a:endParaRPr lang="en-US" altLang="en-US" dirty="0">
              <a:latin typeface="Arial" panose="020B0604020202020204" pitchFamily="34" charset="0"/>
            </a:endParaRPr>
          </a:p>
        </p:txBody>
      </p:sp>
    </p:spTree>
    <p:extLst>
      <p:ext uri="{BB962C8B-B14F-4D97-AF65-F5344CB8AC3E}">
        <p14:creationId xmlns:p14="http://schemas.microsoft.com/office/powerpoint/2010/main" val="72698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CF8E6D1-CA4C-4FA1-931D-EF14844138B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B2EC5-6B79-4D57-8367-A09ED8339210}" type="slidenum">
              <a:rPr lang="en-GB" altLang="en-US" smtClean="0"/>
              <a:pPr>
                <a:spcBef>
                  <a:spcPct val="0"/>
                </a:spcBef>
              </a:pPr>
              <a:t>12</a:t>
            </a:fld>
            <a:endParaRPr lang="en-GB" altLang="en-US" dirty="0"/>
          </a:p>
        </p:txBody>
      </p:sp>
      <p:sp>
        <p:nvSpPr>
          <p:cNvPr id="25603" name="Rectangle 2">
            <a:extLst>
              <a:ext uri="{FF2B5EF4-FFF2-40B4-BE49-F238E27FC236}">
                <a16:creationId xmlns:a16="http://schemas.microsoft.com/office/drawing/2014/main" id="{1FB7F8F1-14DE-4840-AB18-E23BA27042B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C26DF7D-6A70-4CAB-A7F6-C56E33EFCAAC}"/>
              </a:ext>
            </a:extLst>
          </p:cNvPr>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SHARPS – Any sharp object that could break the skin – needles, scalpels, etc. All sharps must be discarded into an authorised kite marked bin of appropriate size at the point of care. Dispose directly into the bin. Put in gently sharp end first. Do not put sharps into plastic bags. Once 2/3rds full remove the bin. Close securely and sign the label. Do not seal with tape. Do not attempt to retrieve items out of sharps bins. Do not empty out the contents of sharps bins. Do not place sharps bins inside clinical waste bags. All incidents regarding Sharps must be reported to the Manager on duty and an incident form completed. </a:t>
            </a:r>
            <a:endParaRPr lang="en-US" altLang="en-US" dirty="0">
              <a:latin typeface="Arial" panose="020B0604020202020204" pitchFamily="34" charset="0"/>
            </a:endParaRPr>
          </a:p>
        </p:txBody>
      </p:sp>
    </p:spTree>
    <p:extLst>
      <p:ext uri="{BB962C8B-B14F-4D97-AF65-F5344CB8AC3E}">
        <p14:creationId xmlns:p14="http://schemas.microsoft.com/office/powerpoint/2010/main" val="330298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3CA4F8D-FE7A-4E4E-9933-6AC9F3920FE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7713" indent="-287338">
              <a:spcBef>
                <a:spcPct val="30000"/>
              </a:spcBef>
              <a:defRPr sz="1200">
                <a:solidFill>
                  <a:schemeClr val="tx1"/>
                </a:solidFill>
                <a:latin typeface="Arial" panose="020B0604020202020204" pitchFamily="34" charset="0"/>
              </a:defRPr>
            </a:lvl2pPr>
            <a:lvl3pPr marL="1150938" indent="-230188">
              <a:spcBef>
                <a:spcPct val="30000"/>
              </a:spcBef>
              <a:defRPr sz="1200">
                <a:solidFill>
                  <a:schemeClr val="tx1"/>
                </a:solidFill>
                <a:latin typeface="Arial" panose="020B0604020202020204" pitchFamily="34" charset="0"/>
              </a:defRPr>
            </a:lvl3pPr>
            <a:lvl4pPr marL="1611313" indent="-230188">
              <a:spcBef>
                <a:spcPct val="30000"/>
              </a:spcBef>
              <a:defRPr sz="1200">
                <a:solidFill>
                  <a:schemeClr val="tx1"/>
                </a:solidFill>
                <a:latin typeface="Arial" panose="020B0604020202020204" pitchFamily="34" charset="0"/>
              </a:defRPr>
            </a:lvl4pPr>
            <a:lvl5pPr marL="2071688" indent="-230188">
              <a:spcBef>
                <a:spcPct val="30000"/>
              </a:spcBef>
              <a:defRPr sz="1200">
                <a:solidFill>
                  <a:schemeClr val="tx1"/>
                </a:solidFill>
                <a:latin typeface="Arial" panose="020B0604020202020204" pitchFamily="34" charset="0"/>
              </a:defRPr>
            </a:lvl5pPr>
            <a:lvl6pPr marL="2528888" indent="-230188" eaLnBrk="0" fontAlgn="base" hangingPunct="0">
              <a:spcBef>
                <a:spcPct val="30000"/>
              </a:spcBef>
              <a:spcAft>
                <a:spcPct val="0"/>
              </a:spcAft>
              <a:defRPr sz="1200">
                <a:solidFill>
                  <a:schemeClr val="tx1"/>
                </a:solidFill>
                <a:latin typeface="Arial" panose="020B0604020202020204" pitchFamily="34" charset="0"/>
              </a:defRPr>
            </a:lvl6pPr>
            <a:lvl7pPr marL="2986088" indent="-230188" eaLnBrk="0" fontAlgn="base" hangingPunct="0">
              <a:spcBef>
                <a:spcPct val="30000"/>
              </a:spcBef>
              <a:spcAft>
                <a:spcPct val="0"/>
              </a:spcAft>
              <a:defRPr sz="1200">
                <a:solidFill>
                  <a:schemeClr val="tx1"/>
                </a:solidFill>
                <a:latin typeface="Arial" panose="020B0604020202020204" pitchFamily="34" charset="0"/>
              </a:defRPr>
            </a:lvl7pPr>
            <a:lvl8pPr marL="3443288" indent="-230188" eaLnBrk="0" fontAlgn="base" hangingPunct="0">
              <a:spcBef>
                <a:spcPct val="30000"/>
              </a:spcBef>
              <a:spcAft>
                <a:spcPct val="0"/>
              </a:spcAft>
              <a:defRPr sz="1200">
                <a:solidFill>
                  <a:schemeClr val="tx1"/>
                </a:solidFill>
                <a:latin typeface="Arial" panose="020B0604020202020204" pitchFamily="34" charset="0"/>
              </a:defRPr>
            </a:lvl8pPr>
            <a:lvl9pPr marL="39004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9EFFB-BA42-4030-ACFC-CB778714345B}" type="slidenum">
              <a:rPr lang="en-GB" altLang="en-US" smtClean="0"/>
              <a:pPr>
                <a:spcBef>
                  <a:spcPct val="0"/>
                </a:spcBef>
              </a:pPr>
              <a:t>13</a:t>
            </a:fld>
            <a:endParaRPr lang="en-GB" altLang="en-US" dirty="0"/>
          </a:p>
        </p:txBody>
      </p:sp>
      <p:sp>
        <p:nvSpPr>
          <p:cNvPr id="28675" name="Rectangle 2">
            <a:extLst>
              <a:ext uri="{FF2B5EF4-FFF2-40B4-BE49-F238E27FC236}">
                <a16:creationId xmlns:a16="http://schemas.microsoft.com/office/drawing/2014/main" id="{F977B384-8BBE-463E-8EE4-1A022B3F0AE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B55D26E-CD14-4194-BB89-B280D9B770B8}"/>
              </a:ext>
            </a:extLst>
          </p:cNvPr>
          <p:cNvSpPr>
            <a:spLocks noGrp="1" noChangeArrowheads="1"/>
          </p:cNvSpPr>
          <p:nvPr>
            <p:ph type="body" idx="1"/>
          </p:nvPr>
        </p:nvSpPr>
        <p:spPr>
          <a:noFill/>
        </p:spPr>
        <p:txBody>
          <a:bodyPr/>
          <a:lstStyle/>
          <a:p>
            <a:pPr eaLnBrk="1" hangingPunct="1"/>
            <a:r>
              <a:rPr lang="en-GB" altLang="en-US" dirty="0">
                <a:latin typeface="Arial" panose="020B0604020202020204" pitchFamily="34" charset="0"/>
              </a:rPr>
              <a:t>Clinical Waste – now known as Healthcare Waste. Ensure it is sorted into the relevant bags. Clinical waste into yellow, household waste into black, incontinence waste into tiger striped. Avoid body contact with bags of healthcare waste. Aprons should be worn. All waste containers should be stored safely and be inaccessible to service users, children and members of the public. Bags should only be 2/3rds full and secured. Tetanus and Hepatitis B Vaccinations are available via </a:t>
            </a:r>
            <a:r>
              <a:rPr lang="en-GB" altLang="en-US" dirty="0" err="1">
                <a:latin typeface="Arial" panose="020B0604020202020204" pitchFamily="34" charset="0"/>
              </a:rPr>
              <a:t>Occ</a:t>
            </a:r>
            <a:r>
              <a:rPr lang="en-GB" altLang="en-US" dirty="0">
                <a:latin typeface="Arial" panose="020B0604020202020204" pitchFamily="34" charset="0"/>
              </a:rPr>
              <a:t> Health. </a:t>
            </a:r>
            <a:endParaRPr lang="en-US" altLang="en-US" dirty="0">
              <a:latin typeface="Arial" panose="020B0604020202020204" pitchFamily="34" charset="0"/>
            </a:endParaRPr>
          </a:p>
        </p:txBody>
      </p:sp>
    </p:spTree>
    <p:extLst>
      <p:ext uri="{BB962C8B-B14F-4D97-AF65-F5344CB8AC3E}">
        <p14:creationId xmlns:p14="http://schemas.microsoft.com/office/powerpoint/2010/main" val="31816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D26C-704E-CB49-90D8-D20026774649}"/>
              </a:ext>
            </a:extLst>
          </p:cNvPr>
          <p:cNvSpPr>
            <a:spLocks noGrp="1"/>
          </p:cNvSpPr>
          <p:nvPr>
            <p:ph type="title"/>
          </p:nvPr>
        </p:nvSpPr>
        <p:spPr>
          <a:xfrm>
            <a:off x="6115986" y="1709738"/>
            <a:ext cx="5231463"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1766102-8B44-8047-909E-E4C54527D60D}"/>
              </a:ext>
            </a:extLst>
          </p:cNvPr>
          <p:cNvSpPr>
            <a:spLocks noGrp="1"/>
          </p:cNvSpPr>
          <p:nvPr>
            <p:ph type="body" idx="1"/>
          </p:nvPr>
        </p:nvSpPr>
        <p:spPr>
          <a:xfrm>
            <a:off x="6115986" y="4589463"/>
            <a:ext cx="523146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535EFB2-51A3-0343-9EC6-EB4CEB303B6B}"/>
              </a:ext>
            </a:extLst>
          </p:cNvPr>
          <p:cNvSpPr>
            <a:spLocks noGrp="1"/>
          </p:cNvSpPr>
          <p:nvPr>
            <p:ph type="dt" sz="half" idx="10"/>
          </p:nvPr>
        </p:nvSpPr>
        <p:spPr/>
        <p:txBody>
          <a:bodyPr/>
          <a:lstStyle/>
          <a:p>
            <a:fld id="{399CDA98-4E9A-EB44-B236-D662868A3A12}" type="datetimeFigureOut">
              <a:rPr lang="en-US" smtClean="0"/>
              <a:t>4/8/2020</a:t>
            </a:fld>
            <a:endParaRPr lang="en-US" dirty="0"/>
          </a:p>
        </p:txBody>
      </p:sp>
      <p:sp>
        <p:nvSpPr>
          <p:cNvPr id="5" name="Footer Placeholder 4">
            <a:extLst>
              <a:ext uri="{FF2B5EF4-FFF2-40B4-BE49-F238E27FC236}">
                <a16:creationId xmlns:a16="http://schemas.microsoft.com/office/drawing/2014/main" id="{DA69487B-BABF-FA4C-A45A-63C01C46D4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FFEF06-B296-874C-8C42-01E2E9A19F8D}"/>
              </a:ext>
            </a:extLst>
          </p:cNvPr>
          <p:cNvSpPr>
            <a:spLocks noGrp="1"/>
          </p:cNvSpPr>
          <p:nvPr>
            <p:ph type="sldNum" sz="quarter" idx="12"/>
          </p:nvPr>
        </p:nvSpPr>
        <p:spPr/>
        <p:txBody>
          <a:bodyPr/>
          <a:lstStyle/>
          <a:p>
            <a:fld id="{215C14B4-01BF-D84E-823C-9E85F2ABD686}" type="slidenum">
              <a:rPr lang="en-US" smtClean="0"/>
              <a:t>‹#›</a:t>
            </a:fld>
            <a:endParaRPr lang="en-US" dirty="0"/>
          </a:p>
        </p:txBody>
      </p:sp>
    </p:spTree>
    <p:extLst>
      <p:ext uri="{BB962C8B-B14F-4D97-AF65-F5344CB8AC3E}">
        <p14:creationId xmlns:p14="http://schemas.microsoft.com/office/powerpoint/2010/main" val="206137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EA93-34EB-1246-8F1A-79A3C47C1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08621-3FE1-534C-9C4D-78D20431C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145EE-0EAF-F94D-B78F-9CBD60F11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ED2215-C76F-544D-B2F5-6E45350076C0}"/>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6" name="Footer Placeholder 5">
            <a:extLst>
              <a:ext uri="{FF2B5EF4-FFF2-40B4-BE49-F238E27FC236}">
                <a16:creationId xmlns:a16="http://schemas.microsoft.com/office/drawing/2014/main" id="{0089CC0B-BA5A-734C-85F1-D9E7E21174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33AE25-26AF-C343-8888-995B9F4FBB20}"/>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27286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4574-D9CC-D643-B1EE-5F8868CCB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2E398-DAE8-7C40-9BDD-C174615C1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5DE51BF-4289-F34B-84EF-D71D340D4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4016B-D87D-0F4C-B33B-53508002E7C9}"/>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6" name="Footer Placeholder 5">
            <a:extLst>
              <a:ext uri="{FF2B5EF4-FFF2-40B4-BE49-F238E27FC236}">
                <a16:creationId xmlns:a16="http://schemas.microsoft.com/office/drawing/2014/main" id="{39AD1868-5F84-1044-8A73-A4850AE4AF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014556-BB31-024D-862F-9F1F865527DB}"/>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246319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9DB0-2AE0-1446-88FD-F193FC6A5477}"/>
              </a:ext>
            </a:extLst>
          </p:cNvPr>
          <p:cNvSpPr>
            <a:spLocks noGrp="1"/>
          </p:cNvSpPr>
          <p:nvPr>
            <p:ph type="title" hasCustomPrompt="1"/>
          </p:nvPr>
        </p:nvSpPr>
        <p:spPr>
          <a:xfrm>
            <a:off x="1113204" y="2195198"/>
            <a:ext cx="11360150" cy="1106802"/>
          </a:xfrm>
        </p:spPr>
        <p:txBody>
          <a:bodyPr anchor="b">
            <a:normAutofit/>
          </a:bodyPr>
          <a:lstStyle>
            <a:lvl1pPr>
              <a:defRPr sz="4800" b="1">
                <a:solidFill>
                  <a:schemeClr val="accent1"/>
                </a:solidFill>
              </a:defRPr>
            </a:lvl1pPr>
          </a:lstStyle>
          <a:p>
            <a:r>
              <a:rPr lang="en-US" dirty="0"/>
              <a:t>Clinical Care Staff Development</a:t>
            </a:r>
          </a:p>
        </p:txBody>
      </p:sp>
      <p:sp>
        <p:nvSpPr>
          <p:cNvPr id="3" name="Text Placeholder 2">
            <a:extLst>
              <a:ext uri="{FF2B5EF4-FFF2-40B4-BE49-F238E27FC236}">
                <a16:creationId xmlns:a16="http://schemas.microsoft.com/office/drawing/2014/main" id="{D667AAE1-5B59-BD43-9273-DBC560A5707A}"/>
              </a:ext>
            </a:extLst>
          </p:cNvPr>
          <p:cNvSpPr>
            <a:spLocks noGrp="1"/>
          </p:cNvSpPr>
          <p:nvPr>
            <p:ph type="body" idx="1" hasCustomPrompt="1"/>
          </p:nvPr>
        </p:nvSpPr>
        <p:spPr>
          <a:xfrm>
            <a:off x="1113204" y="3550024"/>
            <a:ext cx="10497332" cy="290044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Group discussion and feedback session</a:t>
            </a:r>
          </a:p>
        </p:txBody>
      </p:sp>
      <p:pic>
        <p:nvPicPr>
          <p:cNvPr id="7" name="Picture 6">
            <a:extLst>
              <a:ext uri="{FF2B5EF4-FFF2-40B4-BE49-F238E27FC236}">
                <a16:creationId xmlns:a16="http://schemas.microsoft.com/office/drawing/2014/main" id="{BE5C316C-3CBA-2C46-A917-A33E44774F31}"/>
              </a:ext>
            </a:extLst>
          </p:cNvPr>
          <p:cNvPicPr>
            <a:picLocks noChangeAspect="1"/>
          </p:cNvPicPr>
          <p:nvPr userDrawn="1"/>
        </p:nvPicPr>
        <p:blipFill>
          <a:blip r:embed="rId2"/>
          <a:stretch>
            <a:fillRect/>
          </a:stretch>
        </p:blipFill>
        <p:spPr>
          <a:xfrm>
            <a:off x="659202" y="2711443"/>
            <a:ext cx="454002" cy="454002"/>
          </a:xfrm>
          <a:prstGeom prst="rect">
            <a:avLst/>
          </a:prstGeom>
        </p:spPr>
      </p:pic>
    </p:spTree>
    <p:extLst>
      <p:ext uri="{BB962C8B-B14F-4D97-AF65-F5344CB8AC3E}">
        <p14:creationId xmlns:p14="http://schemas.microsoft.com/office/powerpoint/2010/main" val="334473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8462-41AE-8049-99E4-8F809B2A0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871B32-B4CF-1949-97E2-5C78AC73B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B92AC-F8E5-7F4D-9546-85F8F7678865}"/>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5" name="Footer Placeholder 4">
            <a:extLst>
              <a:ext uri="{FF2B5EF4-FFF2-40B4-BE49-F238E27FC236}">
                <a16:creationId xmlns:a16="http://schemas.microsoft.com/office/drawing/2014/main" id="{471A7D5C-038B-9445-88B5-D0941F008A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029393-1B67-C346-9C93-F8BD661EB447}"/>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243037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6FD2-2ECB-8D40-8C8C-AD69D9114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B393F-743E-BA4D-ACBB-DE4EE00A1D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E0654-DF19-D14F-BD50-F143A9013627}"/>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5" name="Footer Placeholder 4">
            <a:extLst>
              <a:ext uri="{FF2B5EF4-FFF2-40B4-BE49-F238E27FC236}">
                <a16:creationId xmlns:a16="http://schemas.microsoft.com/office/drawing/2014/main" id="{968E4AC7-74F4-8E43-8642-394614539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C9B798-ED12-0F4A-B3F5-7EE76F5FA14E}"/>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164451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5977-B68C-AA4D-97B0-07017234D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94C128-6474-934B-AF3B-3D14BE10A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B3C3B5-1858-1941-AAE0-9A8B64C1A313}"/>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5" name="Footer Placeholder 4">
            <a:extLst>
              <a:ext uri="{FF2B5EF4-FFF2-40B4-BE49-F238E27FC236}">
                <a16:creationId xmlns:a16="http://schemas.microsoft.com/office/drawing/2014/main" id="{EA45DEBC-483F-3D40-8D37-7D29EC452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8C6D2-1747-AA47-BE75-EB982A097E51}"/>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335396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E85B-B3C2-5842-8A99-9CCBE66D3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5520A-32AB-E143-968D-13112E03E1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4E7D90-0727-D24B-9F67-7647D42D01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BC443-A8E4-4845-AC6F-92C3942C98D4}"/>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6" name="Footer Placeholder 5">
            <a:extLst>
              <a:ext uri="{FF2B5EF4-FFF2-40B4-BE49-F238E27FC236}">
                <a16:creationId xmlns:a16="http://schemas.microsoft.com/office/drawing/2014/main" id="{6AC84CF7-C765-004D-A262-FA74ECA8D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5795CE-33AB-4742-A9A1-EE0F2BB8452A}"/>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287188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6043-E983-F346-BA3C-E7FD95B333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18932-414F-3245-ABC9-475006F5F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C48295-CD41-AC4F-B7AF-39B5D458F7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02977-9A84-4646-BE13-DDC12664B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5CEF88-99C6-DD4F-ABD8-F52FCFC1E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4FFBED-41C5-4B4B-B034-FEBBF833179C}"/>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8" name="Footer Placeholder 7">
            <a:extLst>
              <a:ext uri="{FF2B5EF4-FFF2-40B4-BE49-F238E27FC236}">
                <a16:creationId xmlns:a16="http://schemas.microsoft.com/office/drawing/2014/main" id="{5CE609D0-8334-8A47-BD9C-7C0D283812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C59ECF-FD0C-1449-A7F7-90412CCEFC09}"/>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380132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DB9C-E8C8-A049-A4EE-DE24EB076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0D8F1-8AAE-DB48-9265-7A27640C8837}"/>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4" name="Footer Placeholder 3">
            <a:extLst>
              <a:ext uri="{FF2B5EF4-FFF2-40B4-BE49-F238E27FC236}">
                <a16:creationId xmlns:a16="http://schemas.microsoft.com/office/drawing/2014/main" id="{48E159A1-4C95-674B-B075-3FB2CB36BE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E1B44D-8092-0944-9F5E-5BC5616F2B9C}"/>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273453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33E86-FA02-5A4E-AC4B-746DD9F55180}"/>
              </a:ext>
            </a:extLst>
          </p:cNvPr>
          <p:cNvSpPr>
            <a:spLocks noGrp="1"/>
          </p:cNvSpPr>
          <p:nvPr>
            <p:ph type="dt" sz="half" idx="10"/>
          </p:nvPr>
        </p:nvSpPr>
        <p:spPr/>
        <p:txBody>
          <a:bodyPr/>
          <a:lstStyle/>
          <a:p>
            <a:fld id="{03005C9D-A234-9D49-A080-1C5346F95F3E}" type="datetimeFigureOut">
              <a:rPr lang="en-US" smtClean="0"/>
              <a:t>4/8/2020</a:t>
            </a:fld>
            <a:endParaRPr lang="en-US" dirty="0"/>
          </a:p>
        </p:txBody>
      </p:sp>
      <p:sp>
        <p:nvSpPr>
          <p:cNvPr id="3" name="Footer Placeholder 2">
            <a:extLst>
              <a:ext uri="{FF2B5EF4-FFF2-40B4-BE49-F238E27FC236}">
                <a16:creationId xmlns:a16="http://schemas.microsoft.com/office/drawing/2014/main" id="{82085335-EA15-2D45-B21C-DA4B49DD0D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F60E0F2-6DCF-734B-BFA2-2932E84747DB}"/>
              </a:ext>
            </a:extLst>
          </p:cNvPr>
          <p:cNvSpPr>
            <a:spLocks noGrp="1"/>
          </p:cNvSpPr>
          <p:nvPr>
            <p:ph type="sldNum" sz="quarter" idx="12"/>
          </p:nvPr>
        </p:nvSpPr>
        <p:spPr/>
        <p:txBody>
          <a:bodyPr/>
          <a:lstStyle/>
          <a:p>
            <a:fld id="{BBAFC049-7BE8-DE43-8D06-D192D1CF864D}" type="slidenum">
              <a:rPr lang="en-US" smtClean="0"/>
              <a:t>‹#›</a:t>
            </a:fld>
            <a:endParaRPr lang="en-US" dirty="0"/>
          </a:p>
        </p:txBody>
      </p:sp>
    </p:spTree>
    <p:extLst>
      <p:ext uri="{BB962C8B-B14F-4D97-AF65-F5344CB8AC3E}">
        <p14:creationId xmlns:p14="http://schemas.microsoft.com/office/powerpoint/2010/main" val="843166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6.jp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015C1-39E2-9043-9006-334F511C812D}"/>
              </a:ext>
            </a:extLst>
          </p:cNvPr>
          <p:cNvPicPr>
            <a:picLocks noChangeAspect="1"/>
          </p:cNvPicPr>
          <p:nvPr userDrawn="1"/>
        </p:nvPicPr>
        <p:blipFill>
          <a:blip r:embed="rId3"/>
          <a:stretch>
            <a:fillRect/>
          </a:stretch>
        </p:blipFill>
        <p:spPr>
          <a:xfrm>
            <a:off x="0" y="413"/>
            <a:ext cx="12192000" cy="6857173"/>
          </a:xfrm>
          <a:prstGeom prst="rect">
            <a:avLst/>
          </a:prstGeom>
        </p:spPr>
      </p:pic>
      <p:pic>
        <p:nvPicPr>
          <p:cNvPr id="12" name="Picture 11">
            <a:extLst>
              <a:ext uri="{FF2B5EF4-FFF2-40B4-BE49-F238E27FC236}">
                <a16:creationId xmlns:a16="http://schemas.microsoft.com/office/drawing/2014/main" id="{9D7846F3-7D4A-9E43-9FEE-CF4FA9C79514}"/>
              </a:ext>
            </a:extLst>
          </p:cNvPr>
          <p:cNvPicPr>
            <a:picLocks noChangeAspect="1"/>
          </p:cNvPicPr>
          <p:nvPr userDrawn="1"/>
        </p:nvPicPr>
        <p:blipFill>
          <a:blip r:embed="rId4"/>
          <a:stretch>
            <a:fillRect/>
          </a:stretch>
        </p:blipFill>
        <p:spPr>
          <a:xfrm>
            <a:off x="5288870" y="-222649"/>
            <a:ext cx="9386659" cy="10380233"/>
          </a:xfrm>
          <a:prstGeom prst="rect">
            <a:avLst/>
          </a:prstGeom>
        </p:spPr>
      </p:pic>
      <p:sp>
        <p:nvSpPr>
          <p:cNvPr id="2" name="Title Placeholder 1">
            <a:extLst>
              <a:ext uri="{FF2B5EF4-FFF2-40B4-BE49-F238E27FC236}">
                <a16:creationId xmlns:a16="http://schemas.microsoft.com/office/drawing/2014/main" id="{8885E569-36B7-2146-8F7B-C5C746A51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A42886-F25F-FB41-AB8B-7BDD51720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48743-0087-094E-A099-F73FEFDCC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CDA98-4E9A-EB44-B236-D662868A3A12}" type="datetimeFigureOut">
              <a:rPr lang="en-US" smtClean="0"/>
              <a:t>4/8/2020</a:t>
            </a:fld>
            <a:endParaRPr lang="en-US" dirty="0"/>
          </a:p>
        </p:txBody>
      </p:sp>
      <p:sp>
        <p:nvSpPr>
          <p:cNvPr id="5" name="Footer Placeholder 4">
            <a:extLst>
              <a:ext uri="{FF2B5EF4-FFF2-40B4-BE49-F238E27FC236}">
                <a16:creationId xmlns:a16="http://schemas.microsoft.com/office/drawing/2014/main" id="{EFF0EE2D-9C1E-AB4A-8268-32563A740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43AD36-0935-2645-AE41-2180B0D23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C14B4-01BF-D84E-823C-9E85F2ABD686}" type="slidenum">
              <a:rPr lang="en-US" smtClean="0"/>
              <a:t>‹#›</a:t>
            </a:fld>
            <a:endParaRPr lang="en-US" dirty="0"/>
          </a:p>
        </p:txBody>
      </p:sp>
      <p:pic>
        <p:nvPicPr>
          <p:cNvPr id="10" name="Picture 9">
            <a:extLst>
              <a:ext uri="{FF2B5EF4-FFF2-40B4-BE49-F238E27FC236}">
                <a16:creationId xmlns:a16="http://schemas.microsoft.com/office/drawing/2014/main" id="{F8A7522D-E5BF-444B-A42F-94426769087B}"/>
              </a:ext>
            </a:extLst>
          </p:cNvPr>
          <p:cNvPicPr>
            <a:picLocks noChangeAspect="1"/>
          </p:cNvPicPr>
          <p:nvPr userDrawn="1"/>
        </p:nvPicPr>
        <p:blipFill>
          <a:blip r:embed="rId5">
            <a:alphaModFix/>
          </a:blip>
          <a:stretch>
            <a:fillRect/>
          </a:stretch>
        </p:blipFill>
        <p:spPr>
          <a:xfrm>
            <a:off x="10298517" y="5633704"/>
            <a:ext cx="1017994" cy="1017994"/>
          </a:xfrm>
          <a:prstGeom prst="rect">
            <a:avLst/>
          </a:prstGeom>
        </p:spPr>
      </p:pic>
    </p:spTree>
    <p:extLst>
      <p:ext uri="{BB962C8B-B14F-4D97-AF65-F5344CB8AC3E}">
        <p14:creationId xmlns:p14="http://schemas.microsoft.com/office/powerpoint/2010/main" val="3296026894"/>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D3A887-6266-AC4C-81AA-C785B0047142}"/>
              </a:ext>
            </a:extLst>
          </p:cNvPr>
          <p:cNvPicPr>
            <a:picLocks noChangeAspect="1"/>
          </p:cNvPicPr>
          <p:nvPr userDrawn="1"/>
        </p:nvPicPr>
        <p:blipFill>
          <a:blip r:embed="rId3"/>
          <a:stretch>
            <a:fillRect/>
          </a:stretch>
        </p:blipFill>
        <p:spPr>
          <a:xfrm>
            <a:off x="0" y="413"/>
            <a:ext cx="12192000" cy="6857173"/>
          </a:xfrm>
          <a:prstGeom prst="rect">
            <a:avLst/>
          </a:prstGeom>
        </p:spPr>
      </p:pic>
      <p:sp>
        <p:nvSpPr>
          <p:cNvPr id="2" name="Title Placeholder 1">
            <a:extLst>
              <a:ext uri="{FF2B5EF4-FFF2-40B4-BE49-F238E27FC236}">
                <a16:creationId xmlns:a16="http://schemas.microsoft.com/office/drawing/2014/main" id="{F51CF407-A40B-F14E-B5A0-AEF7D393A604}"/>
              </a:ext>
            </a:extLst>
          </p:cNvPr>
          <p:cNvSpPr>
            <a:spLocks noGrp="1"/>
          </p:cNvSpPr>
          <p:nvPr>
            <p:ph type="title"/>
          </p:nvPr>
        </p:nvSpPr>
        <p:spPr>
          <a:xfrm>
            <a:off x="838200" y="2008682"/>
            <a:ext cx="8854440" cy="131306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F5204C-32DE-9A49-94D5-F2B06ABAC176}"/>
              </a:ext>
            </a:extLst>
          </p:cNvPr>
          <p:cNvSpPr>
            <a:spLocks noGrp="1"/>
          </p:cNvSpPr>
          <p:nvPr>
            <p:ph type="body" idx="1"/>
          </p:nvPr>
        </p:nvSpPr>
        <p:spPr>
          <a:xfrm>
            <a:off x="838200" y="3507699"/>
            <a:ext cx="10515600" cy="26692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5DE1F8-C810-C443-909B-95EF57FFA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AD20A-07C4-B643-A6AA-B15F61D70346}" type="datetimeFigureOut">
              <a:rPr lang="en-US" smtClean="0"/>
              <a:t>4/8/2020</a:t>
            </a:fld>
            <a:endParaRPr lang="en-US" dirty="0"/>
          </a:p>
        </p:txBody>
      </p:sp>
      <p:sp>
        <p:nvSpPr>
          <p:cNvPr id="5" name="Footer Placeholder 4">
            <a:extLst>
              <a:ext uri="{FF2B5EF4-FFF2-40B4-BE49-F238E27FC236}">
                <a16:creationId xmlns:a16="http://schemas.microsoft.com/office/drawing/2014/main" id="{603AD286-603A-B74E-902E-776C0D336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899AB1-8BB2-B049-9A98-407E3C9B5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92947-335A-BD4F-9B9A-5C1C852763B3}" type="slidenum">
              <a:rPr lang="en-US" smtClean="0"/>
              <a:t>‹#›</a:t>
            </a:fld>
            <a:endParaRPr lang="en-US" dirty="0"/>
          </a:p>
        </p:txBody>
      </p:sp>
    </p:spTree>
    <p:extLst>
      <p:ext uri="{BB962C8B-B14F-4D97-AF65-F5344CB8AC3E}">
        <p14:creationId xmlns:p14="http://schemas.microsoft.com/office/powerpoint/2010/main" val="181217449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4361FB-5AEE-644B-94CF-49860BD268D2}"/>
              </a:ext>
            </a:extLst>
          </p:cNvPr>
          <p:cNvPicPr>
            <a:picLocks noChangeAspect="1"/>
          </p:cNvPicPr>
          <p:nvPr userDrawn="1"/>
        </p:nvPicPr>
        <p:blipFill>
          <a:blip r:embed="rId11"/>
          <a:stretch>
            <a:fillRect/>
          </a:stretch>
        </p:blipFill>
        <p:spPr>
          <a:xfrm>
            <a:off x="0" y="413"/>
            <a:ext cx="12192000" cy="6857173"/>
          </a:xfrm>
          <a:prstGeom prst="rect">
            <a:avLst/>
          </a:prstGeom>
        </p:spPr>
      </p:pic>
      <p:sp>
        <p:nvSpPr>
          <p:cNvPr id="2" name="Title Placeholder 1">
            <a:extLst>
              <a:ext uri="{FF2B5EF4-FFF2-40B4-BE49-F238E27FC236}">
                <a16:creationId xmlns:a16="http://schemas.microsoft.com/office/drawing/2014/main" id="{AD8F442B-7498-1D4E-88A0-24332D71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588EA0-FFB0-0040-B189-A76D46D1E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8F186E-1F4C-F740-9A45-41FF5B0B7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05C9D-A234-9D49-A080-1C5346F95F3E}" type="datetimeFigureOut">
              <a:rPr lang="en-US" smtClean="0"/>
              <a:t>4/8/2020</a:t>
            </a:fld>
            <a:endParaRPr lang="en-US" dirty="0"/>
          </a:p>
        </p:txBody>
      </p:sp>
      <p:sp>
        <p:nvSpPr>
          <p:cNvPr id="5" name="Footer Placeholder 4">
            <a:extLst>
              <a:ext uri="{FF2B5EF4-FFF2-40B4-BE49-F238E27FC236}">
                <a16:creationId xmlns:a16="http://schemas.microsoft.com/office/drawing/2014/main" id="{18062B6F-8C83-BD4F-961C-1DCE348DB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E0C08E0-89CE-164F-9980-27C973325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FC049-7BE8-DE43-8D06-D192D1CF864D}" type="slidenum">
              <a:rPr lang="en-US" smtClean="0"/>
              <a:t>‹#›</a:t>
            </a:fld>
            <a:endParaRPr lang="en-US" dirty="0"/>
          </a:p>
        </p:txBody>
      </p:sp>
    </p:spTree>
    <p:extLst>
      <p:ext uri="{BB962C8B-B14F-4D97-AF65-F5344CB8AC3E}">
        <p14:creationId xmlns:p14="http://schemas.microsoft.com/office/powerpoint/2010/main" val="16772045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mailto:jill.perlstrom-wright@shsc.nhs.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74D40-6063-1840-9D61-DC9867E3B71E}"/>
              </a:ext>
            </a:extLst>
          </p:cNvPr>
          <p:cNvSpPr>
            <a:spLocks noGrp="1"/>
          </p:cNvSpPr>
          <p:nvPr>
            <p:ph type="title"/>
          </p:nvPr>
        </p:nvSpPr>
        <p:spPr>
          <a:xfrm>
            <a:off x="6301753" y="2437928"/>
            <a:ext cx="5156511" cy="1774241"/>
          </a:xfrm>
        </p:spPr>
        <p:txBody>
          <a:bodyPr>
            <a:normAutofit fontScale="90000"/>
          </a:bodyPr>
          <a:lstStyle/>
          <a:p>
            <a:r>
              <a:rPr lang="en-US" sz="4000" b="1" dirty="0">
                <a:solidFill>
                  <a:srgbClr val="005EB8"/>
                </a:solidFill>
              </a:rPr>
              <a:t>Infection, Prevention and Control </a:t>
            </a:r>
            <a:br>
              <a:rPr lang="en-US" sz="4000" b="1" dirty="0">
                <a:solidFill>
                  <a:srgbClr val="005EB8"/>
                </a:solidFill>
              </a:rPr>
            </a:br>
            <a:endParaRPr lang="en-US" sz="4000" b="1" dirty="0">
              <a:solidFill>
                <a:srgbClr val="005EB8"/>
              </a:solidFill>
            </a:endParaRPr>
          </a:p>
        </p:txBody>
      </p:sp>
      <p:pic>
        <p:nvPicPr>
          <p:cNvPr id="6" name="Picture 5">
            <a:extLst>
              <a:ext uri="{FF2B5EF4-FFF2-40B4-BE49-F238E27FC236}">
                <a16:creationId xmlns:a16="http://schemas.microsoft.com/office/drawing/2014/main" id="{F9CE4592-CB97-1342-8A7C-7D74B607DB6E}"/>
              </a:ext>
            </a:extLst>
          </p:cNvPr>
          <p:cNvPicPr>
            <a:picLocks noChangeAspect="1"/>
          </p:cNvPicPr>
          <p:nvPr/>
        </p:nvPicPr>
        <p:blipFill>
          <a:blip r:embed="rId2"/>
          <a:stretch>
            <a:fillRect/>
          </a:stretch>
        </p:blipFill>
        <p:spPr>
          <a:xfrm>
            <a:off x="5721946" y="2871047"/>
            <a:ext cx="454002" cy="454002"/>
          </a:xfrm>
          <a:prstGeom prst="rect">
            <a:avLst/>
          </a:prstGeom>
        </p:spPr>
      </p:pic>
      <p:pic>
        <p:nvPicPr>
          <p:cNvPr id="8" name="Picture 7">
            <a:extLst>
              <a:ext uri="{FF2B5EF4-FFF2-40B4-BE49-F238E27FC236}">
                <a16:creationId xmlns:a16="http://schemas.microsoft.com/office/drawing/2014/main" id="{3517EF4E-0CB2-4E1B-BAE2-8414E87ED71E}"/>
              </a:ext>
            </a:extLst>
          </p:cNvPr>
          <p:cNvPicPr>
            <a:picLocks noChangeAspect="1"/>
          </p:cNvPicPr>
          <p:nvPr/>
        </p:nvPicPr>
        <p:blipFill>
          <a:blip r:embed="rId3"/>
          <a:stretch>
            <a:fillRect/>
          </a:stretch>
        </p:blipFill>
        <p:spPr>
          <a:xfrm>
            <a:off x="9560689" y="3220877"/>
            <a:ext cx="1710976" cy="1586541"/>
          </a:xfrm>
          <a:prstGeom prst="rect">
            <a:avLst/>
          </a:prstGeom>
        </p:spPr>
      </p:pic>
      <p:pic>
        <p:nvPicPr>
          <p:cNvPr id="3" name="Picture 2">
            <a:extLst>
              <a:ext uri="{FF2B5EF4-FFF2-40B4-BE49-F238E27FC236}">
                <a16:creationId xmlns:a16="http://schemas.microsoft.com/office/drawing/2014/main" id="{8D92AD87-E5B8-4F71-AD9A-5F4B21BC73FD}"/>
              </a:ext>
            </a:extLst>
          </p:cNvPr>
          <p:cNvPicPr>
            <a:picLocks noChangeAspect="1"/>
          </p:cNvPicPr>
          <p:nvPr/>
        </p:nvPicPr>
        <p:blipFill>
          <a:blip r:embed="rId4"/>
          <a:stretch>
            <a:fillRect/>
          </a:stretch>
        </p:blipFill>
        <p:spPr>
          <a:xfrm>
            <a:off x="5922620" y="3923818"/>
            <a:ext cx="3339109" cy="2291787"/>
          </a:xfrm>
          <a:prstGeom prst="rect">
            <a:avLst/>
          </a:prstGeom>
        </p:spPr>
      </p:pic>
    </p:spTree>
    <p:extLst>
      <p:ext uri="{BB962C8B-B14F-4D97-AF65-F5344CB8AC3E}">
        <p14:creationId xmlns:p14="http://schemas.microsoft.com/office/powerpoint/2010/main" val="76452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95D9D71-F030-44AF-8021-CAF8A97014DB}"/>
              </a:ext>
            </a:extLst>
          </p:cNvPr>
          <p:cNvSpPr>
            <a:spLocks noGrp="1" noChangeArrowheads="1"/>
          </p:cNvSpPr>
          <p:nvPr>
            <p:ph type="title"/>
          </p:nvPr>
        </p:nvSpPr>
        <p:spPr/>
        <p:txBody>
          <a:bodyPr>
            <a:normAutofit/>
          </a:bodyPr>
          <a:lstStyle/>
          <a:p>
            <a:pPr eaLnBrk="1" hangingPunct="1"/>
            <a:r>
              <a:rPr lang="en-GB" altLang="en-US" sz="4000" b="1" u="sng" dirty="0">
                <a:latin typeface="Arial" panose="020B0604020202020204" pitchFamily="34" charset="0"/>
                <a:cs typeface="Arial" panose="020B0604020202020204" pitchFamily="34" charset="0"/>
              </a:rPr>
              <a:t>Personal Protective Equipment</a:t>
            </a:r>
          </a:p>
        </p:txBody>
      </p:sp>
      <p:sp>
        <p:nvSpPr>
          <p:cNvPr id="18435" name="Rectangle 3">
            <a:extLst>
              <a:ext uri="{FF2B5EF4-FFF2-40B4-BE49-F238E27FC236}">
                <a16:creationId xmlns:a16="http://schemas.microsoft.com/office/drawing/2014/main" id="{574BABC0-FF96-4AC6-A697-FEEE7C45766D}"/>
              </a:ext>
            </a:extLst>
          </p:cNvPr>
          <p:cNvSpPr>
            <a:spLocks noGrp="1" noChangeArrowheads="1"/>
          </p:cNvSpPr>
          <p:nvPr>
            <p:ph type="body" idx="1"/>
          </p:nvPr>
        </p:nvSpPr>
        <p:spPr/>
        <p:txBody>
          <a:bodyPr>
            <a:normAutofit/>
          </a:bodyPr>
          <a:lstStyle/>
          <a:p>
            <a:pPr eaLnBrk="1" hangingPunct="1">
              <a:defRPr/>
            </a:pPr>
            <a:r>
              <a:rPr lang="en-GB" dirty="0">
                <a:latin typeface="Arial" panose="020B0604020202020204" pitchFamily="34" charset="0"/>
                <a:cs typeface="Arial" panose="020B0604020202020204" pitchFamily="34" charset="0"/>
              </a:rPr>
              <a:t>May include the following (task dependent):</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lvl="1" eaLnBrk="1" hangingPunct="1">
              <a:defRPr/>
            </a:pPr>
            <a:r>
              <a:rPr lang="en-GB" sz="2800" dirty="0">
                <a:latin typeface="Arial" panose="020B0604020202020204" pitchFamily="34" charset="0"/>
                <a:cs typeface="Arial" panose="020B0604020202020204" pitchFamily="34" charset="0"/>
              </a:rPr>
              <a:t>Gloves</a:t>
            </a:r>
          </a:p>
          <a:p>
            <a:pPr lvl="1" eaLnBrk="1" hangingPunct="1">
              <a:defRPr/>
            </a:pPr>
            <a:r>
              <a:rPr lang="en-GB" sz="2800" dirty="0">
                <a:latin typeface="Arial" panose="020B0604020202020204" pitchFamily="34" charset="0"/>
                <a:cs typeface="Arial" panose="020B0604020202020204" pitchFamily="34" charset="0"/>
              </a:rPr>
              <a:t>Aprons</a:t>
            </a:r>
          </a:p>
          <a:p>
            <a:pPr lvl="1" eaLnBrk="1" hangingPunct="1">
              <a:defRPr/>
            </a:pPr>
            <a:r>
              <a:rPr lang="en-GB" sz="2800" dirty="0">
                <a:latin typeface="Arial" panose="020B0604020202020204" pitchFamily="34" charset="0"/>
                <a:cs typeface="Arial" panose="020B0604020202020204" pitchFamily="34" charset="0"/>
              </a:rPr>
              <a:t>Masks</a:t>
            </a:r>
          </a:p>
          <a:p>
            <a:pPr lvl="1">
              <a:defRPr/>
            </a:pPr>
            <a:r>
              <a:rPr lang="en-GB" sz="2800" dirty="0">
                <a:latin typeface="Arial" panose="020B0604020202020204" pitchFamily="34" charset="0"/>
                <a:cs typeface="Arial" panose="020B0604020202020204" pitchFamily="34" charset="0"/>
              </a:rPr>
              <a:t>Eye / Face Protection</a:t>
            </a:r>
          </a:p>
          <a:p>
            <a:pPr lvl="1" eaLnBrk="1" hangingPunct="1">
              <a:defRPr/>
            </a:pPr>
            <a:r>
              <a:rPr lang="en-GB" sz="2800" dirty="0" err="1">
                <a:latin typeface="Arial" panose="020B0604020202020204" pitchFamily="34" charset="0"/>
                <a:cs typeface="Arial" panose="020B0604020202020204" pitchFamily="34" charset="0"/>
              </a:rPr>
              <a:t>Oversuits</a:t>
            </a:r>
            <a:endParaRPr lang="en-GB" sz="2800" dirty="0">
              <a:latin typeface="Arial" panose="020B0604020202020204" pitchFamily="34" charset="0"/>
              <a:cs typeface="Arial" panose="020B0604020202020204" pitchFamily="34" charset="0"/>
            </a:endParaRPr>
          </a:p>
          <a:p>
            <a:pPr marL="457200" lvl="1" indent="0">
              <a:buNone/>
              <a:defRPr/>
            </a:pPr>
            <a:endParaRPr lang="en-GB" dirty="0">
              <a:latin typeface="Calibri" pitchFamily="34" charset="0"/>
              <a:cs typeface="Calibri" pitchFamily="34" charset="0"/>
            </a:endParaRPr>
          </a:p>
          <a:p>
            <a:pPr marL="457200" lvl="1" indent="0">
              <a:buNone/>
              <a:defRPr/>
            </a:pPr>
            <a:r>
              <a:rPr lang="en-GB" sz="4000" b="1" i="1" dirty="0">
                <a:solidFill>
                  <a:srgbClr val="00B050"/>
                </a:solidFill>
                <a:latin typeface="Calibri" pitchFamily="34" charset="0"/>
                <a:cs typeface="Calibri" pitchFamily="34" charset="0"/>
              </a:rPr>
              <a:t>Single use only </a:t>
            </a:r>
          </a:p>
          <a:p>
            <a:pPr lvl="1" eaLnBrk="1" hangingPunct="1">
              <a:defRPr/>
            </a:pPr>
            <a:endParaRPr lang="en-GB" dirty="0"/>
          </a:p>
          <a:p>
            <a:pPr eaLnBrk="1" hangingPunct="1">
              <a:defRPr/>
            </a:pPr>
            <a:endParaRPr lang="en-GB" dirty="0"/>
          </a:p>
        </p:txBody>
      </p:sp>
      <p:sp>
        <p:nvSpPr>
          <p:cNvPr id="2" name="TextBox 1">
            <a:extLst>
              <a:ext uri="{FF2B5EF4-FFF2-40B4-BE49-F238E27FC236}">
                <a16:creationId xmlns:a16="http://schemas.microsoft.com/office/drawing/2014/main" id="{7C0B6764-5E8F-464A-8937-114759F4B114}"/>
              </a:ext>
            </a:extLst>
          </p:cNvPr>
          <p:cNvSpPr txBox="1"/>
          <p:nvPr/>
        </p:nvSpPr>
        <p:spPr>
          <a:xfrm>
            <a:off x="7408333" y="2810933"/>
            <a:ext cx="3242734" cy="2239844"/>
          </a:xfrm>
          <a:prstGeom prst="rect">
            <a:avLst/>
          </a:prstGeom>
          <a:noFill/>
        </p:spPr>
        <p:txBody>
          <a:bodyPr wrap="square" rtlCol="0">
            <a:spAutoFit/>
          </a:bodyPr>
          <a:lstStyle/>
          <a:p>
            <a:pPr algn="ctr">
              <a:lnSpc>
                <a:spcPct val="150000"/>
              </a:lnSpc>
            </a:pPr>
            <a:r>
              <a:rPr lang="en-GB" sz="2400" b="1" i="1" dirty="0">
                <a:solidFill>
                  <a:srgbClr val="FF0000"/>
                </a:solidFill>
              </a:rPr>
              <a:t>Remember to check the latest guidance on the Covid-19 Daily Brief</a:t>
            </a:r>
          </a:p>
        </p:txBody>
      </p:sp>
    </p:spTree>
    <p:extLst>
      <p:ext uri="{BB962C8B-B14F-4D97-AF65-F5344CB8AC3E}">
        <p14:creationId xmlns:p14="http://schemas.microsoft.com/office/powerpoint/2010/main" val="3710765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435">
                                            <p:txEl>
                                              <p:pRg st="7" end="7"/>
                                            </p:txEl>
                                          </p:spTgt>
                                        </p:tgtEl>
                                        <p:attrNameLst>
                                          <p:attrName>style.visibility</p:attrName>
                                        </p:attrNameLst>
                                      </p:cBhvr>
                                      <p:to>
                                        <p:strVal val="visible"/>
                                      </p:to>
                                    </p:set>
                                    <p:anim calcmode="lin" valueType="num">
                                      <p:cBhvr additive="base">
                                        <p:cTn id="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Effect transition="in" filter="fade">
                                      <p:cBhvr>
                                        <p:cTn id="13" dur="500"/>
                                        <p:tgtEl>
                                          <p:spTgt spid="1843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fade">
                                      <p:cBhvr>
                                        <p:cTn id="16" dur="500"/>
                                        <p:tgtEl>
                                          <p:spTgt spid="1843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fade">
                                      <p:cBhvr>
                                        <p:cTn id="19" dur="500"/>
                                        <p:tgtEl>
                                          <p:spTgt spid="1843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500"/>
                                        <p:tgtEl>
                                          <p:spTgt spid="1843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Effect transition="in" filter="fade">
                                      <p:cBhvr>
                                        <p:cTn id="25"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82ABCFB-D2DF-43BF-96B2-CDDFF57971B8}"/>
              </a:ext>
            </a:extLst>
          </p:cNvPr>
          <p:cNvSpPr>
            <a:spLocks noGrp="1" noChangeArrowheads="1"/>
          </p:cNvSpPr>
          <p:nvPr>
            <p:ph type="title"/>
          </p:nvPr>
        </p:nvSpPr>
        <p:spPr>
          <a:xfrm>
            <a:off x="838200" y="365126"/>
            <a:ext cx="3895846" cy="931240"/>
          </a:xfrm>
        </p:spPr>
        <p:txBody>
          <a:bodyPr/>
          <a:lstStyle/>
          <a:p>
            <a:pPr eaLnBrk="1" hangingPunct="1"/>
            <a:r>
              <a:rPr lang="en-GB" altLang="en-US" sz="3600" b="1" u="sng" dirty="0">
                <a:latin typeface="Arial" panose="020B0604020202020204" pitchFamily="34" charset="0"/>
                <a:cs typeface="Arial" panose="020B0604020202020204" pitchFamily="34" charset="0"/>
              </a:rPr>
              <a:t>Decontamination</a:t>
            </a:r>
            <a:r>
              <a:rPr lang="en-GB" altLang="en-US" b="1" u="sng" dirty="0"/>
              <a:t> </a:t>
            </a:r>
          </a:p>
        </p:txBody>
      </p:sp>
      <p:sp>
        <p:nvSpPr>
          <p:cNvPr id="21507" name="Rectangle 3">
            <a:extLst>
              <a:ext uri="{FF2B5EF4-FFF2-40B4-BE49-F238E27FC236}">
                <a16:creationId xmlns:a16="http://schemas.microsoft.com/office/drawing/2014/main" id="{F418FEBA-A716-49E1-9A9D-846B706A6B93}"/>
              </a:ext>
            </a:extLst>
          </p:cNvPr>
          <p:cNvSpPr>
            <a:spLocks noGrp="1" noChangeArrowheads="1"/>
          </p:cNvSpPr>
          <p:nvPr>
            <p:ph type="body" idx="1"/>
          </p:nvPr>
        </p:nvSpPr>
        <p:spPr>
          <a:xfrm>
            <a:off x="560407" y="1442405"/>
            <a:ext cx="10515600" cy="4351338"/>
          </a:xfrm>
        </p:spPr>
        <p:txBody>
          <a:bodyPr>
            <a:normAutofit fontScale="47500" lnSpcReduction="20000"/>
          </a:bodyPr>
          <a:lstStyle/>
          <a:p>
            <a:pPr eaLnBrk="1" hangingPunct="1">
              <a:lnSpc>
                <a:spcPct val="80000"/>
              </a:lnSpc>
            </a:pPr>
            <a:endParaRPr lang="en-GB" altLang="en-US" sz="2400" dirty="0"/>
          </a:p>
          <a:p>
            <a:pPr eaLnBrk="1" hangingPunct="1">
              <a:lnSpc>
                <a:spcPct val="80000"/>
              </a:lnSpc>
            </a:pPr>
            <a:r>
              <a:rPr lang="en-GB" altLang="en-US" sz="5100" dirty="0">
                <a:latin typeface="Arial" panose="020B0604020202020204" pitchFamily="34" charset="0"/>
                <a:cs typeface="Arial" panose="020B0604020202020204" pitchFamily="34" charset="0"/>
              </a:rPr>
              <a:t>Follow cleaning schedules –  these must be displayed and go into </a:t>
            </a:r>
          </a:p>
          <a:p>
            <a:pPr marL="0" indent="0" eaLnBrk="1" hangingPunct="1">
              <a:lnSpc>
                <a:spcPct val="80000"/>
              </a:lnSpc>
              <a:buNone/>
            </a:pPr>
            <a:r>
              <a:rPr lang="en-GB" altLang="en-US" sz="5100" dirty="0">
                <a:latin typeface="Arial" panose="020B0604020202020204" pitchFamily="34" charset="0"/>
                <a:cs typeface="Arial" panose="020B0604020202020204" pitchFamily="34" charset="0"/>
              </a:rPr>
              <a:t>  good level of detail</a:t>
            </a:r>
          </a:p>
          <a:p>
            <a:pPr eaLnBrk="1" hangingPunct="1">
              <a:lnSpc>
                <a:spcPct val="80000"/>
              </a:lnSpc>
            </a:pPr>
            <a:endParaRPr lang="en-GB" altLang="en-US" sz="5100" dirty="0">
              <a:latin typeface="Arial" panose="020B0604020202020204" pitchFamily="34" charset="0"/>
              <a:cs typeface="Arial" panose="020B0604020202020204" pitchFamily="34" charset="0"/>
            </a:endParaRPr>
          </a:p>
          <a:p>
            <a:pPr>
              <a:lnSpc>
                <a:spcPct val="80000"/>
              </a:lnSpc>
            </a:pPr>
            <a:r>
              <a:rPr lang="en-GB" altLang="en-US" sz="5100" dirty="0">
                <a:latin typeface="Arial" panose="020B0604020202020204" pitchFamily="34" charset="0"/>
                <a:cs typeface="Arial" panose="020B0604020202020204" pitchFamily="34" charset="0"/>
              </a:rPr>
              <a:t>Clean equipment regularly with appropriate products</a:t>
            </a:r>
          </a:p>
          <a:p>
            <a:pPr marL="0" indent="0">
              <a:lnSpc>
                <a:spcPct val="80000"/>
              </a:lnSpc>
              <a:buNone/>
            </a:pPr>
            <a:r>
              <a:rPr lang="en-GB" altLang="en-US" sz="5100" dirty="0">
                <a:latin typeface="Arial" panose="020B0604020202020204" pitchFamily="34" charset="0"/>
                <a:cs typeface="Arial" panose="020B0604020202020204" pitchFamily="34" charset="0"/>
              </a:rPr>
              <a:t>   i.e. beds, baths, hoists, commodes, bins, mattresses, computers, phones,</a:t>
            </a:r>
          </a:p>
          <a:p>
            <a:pPr marL="0" indent="0" eaLnBrk="1" hangingPunct="1">
              <a:lnSpc>
                <a:spcPct val="80000"/>
              </a:lnSpc>
              <a:buNone/>
            </a:pPr>
            <a:r>
              <a:rPr lang="en-GB" altLang="en-US" sz="5100" dirty="0">
                <a:latin typeface="Arial" panose="020B0604020202020204" pitchFamily="34" charset="0"/>
                <a:cs typeface="Arial" panose="020B0604020202020204" pitchFamily="34" charset="0"/>
              </a:rPr>
              <a:t>   keyboards, reusable patient equipment</a:t>
            </a:r>
          </a:p>
          <a:p>
            <a:pPr eaLnBrk="1" hangingPunct="1">
              <a:lnSpc>
                <a:spcPct val="80000"/>
              </a:lnSpc>
            </a:pPr>
            <a:endParaRPr lang="en-GB" altLang="en-US" sz="5100" dirty="0">
              <a:latin typeface="Arial" panose="020B0604020202020204" pitchFamily="34" charset="0"/>
              <a:cs typeface="Arial" panose="020B0604020202020204" pitchFamily="34" charset="0"/>
            </a:endParaRPr>
          </a:p>
          <a:p>
            <a:pPr eaLnBrk="1" hangingPunct="1">
              <a:lnSpc>
                <a:spcPct val="80000"/>
              </a:lnSpc>
            </a:pPr>
            <a:r>
              <a:rPr lang="en-GB" altLang="en-US" sz="5100" dirty="0">
                <a:latin typeface="Arial" panose="020B0604020202020204" pitchFamily="34" charset="0"/>
                <a:cs typeface="Arial" panose="020B0604020202020204" pitchFamily="34" charset="0"/>
              </a:rPr>
              <a:t>Nobody is too posh to wash! </a:t>
            </a:r>
          </a:p>
          <a:p>
            <a:pPr eaLnBrk="1" hangingPunct="1">
              <a:lnSpc>
                <a:spcPct val="80000"/>
              </a:lnSpc>
            </a:pPr>
            <a:endParaRPr lang="en-GB" altLang="en-US" sz="5100" dirty="0">
              <a:latin typeface="Arial" panose="020B0604020202020204" pitchFamily="34" charset="0"/>
              <a:cs typeface="Arial" panose="020B0604020202020204" pitchFamily="34" charset="0"/>
            </a:endParaRPr>
          </a:p>
          <a:p>
            <a:pPr eaLnBrk="1" hangingPunct="1">
              <a:lnSpc>
                <a:spcPct val="80000"/>
              </a:lnSpc>
            </a:pPr>
            <a:r>
              <a:rPr lang="en-GB" altLang="en-US" sz="5100" dirty="0">
                <a:latin typeface="Arial" panose="020B0604020202020204" pitchFamily="34" charset="0"/>
                <a:cs typeface="Arial" panose="020B0604020202020204" pitchFamily="34" charset="0"/>
              </a:rPr>
              <a:t>Clean after use – stethoscopes etc</a:t>
            </a:r>
          </a:p>
          <a:p>
            <a:pPr eaLnBrk="1" hangingPunct="1">
              <a:lnSpc>
                <a:spcPct val="80000"/>
              </a:lnSpc>
            </a:pPr>
            <a:endParaRPr lang="en-GB" altLang="en-US" sz="2400" dirty="0"/>
          </a:p>
          <a:p>
            <a:pPr eaLnBrk="1" hangingPunct="1">
              <a:lnSpc>
                <a:spcPct val="80000"/>
              </a:lnSpc>
              <a:buFontTx/>
              <a:buNone/>
            </a:pPr>
            <a:r>
              <a:rPr lang="en-GB" altLang="en-US" sz="2400" dirty="0"/>
              <a:t> </a:t>
            </a:r>
          </a:p>
        </p:txBody>
      </p:sp>
      <p:pic>
        <p:nvPicPr>
          <p:cNvPr id="21508" name="Picture 3">
            <a:extLst>
              <a:ext uri="{FF2B5EF4-FFF2-40B4-BE49-F238E27FC236}">
                <a16:creationId xmlns:a16="http://schemas.microsoft.com/office/drawing/2014/main" id="{F2D5B8CD-0210-4203-BF61-FDCE7BDC92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8102" y="4065104"/>
            <a:ext cx="2797535" cy="210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8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D845B31-6181-4548-9996-9275BEF940E9}"/>
              </a:ext>
            </a:extLst>
          </p:cNvPr>
          <p:cNvSpPr>
            <a:spLocks noGrp="1" noChangeArrowheads="1"/>
          </p:cNvSpPr>
          <p:nvPr>
            <p:ph type="title"/>
          </p:nvPr>
        </p:nvSpPr>
        <p:spPr/>
        <p:txBody>
          <a:bodyPr>
            <a:normAutofit/>
          </a:bodyPr>
          <a:lstStyle/>
          <a:p>
            <a:pPr eaLnBrk="1" hangingPunct="1"/>
            <a:r>
              <a:rPr lang="en-GB" altLang="en-US" sz="3600" b="1" u="sng" dirty="0">
                <a:latin typeface="Arial" panose="020B0604020202020204" pitchFamily="34" charset="0"/>
                <a:cs typeface="Arial" panose="020B0604020202020204" pitchFamily="34" charset="0"/>
              </a:rPr>
              <a:t>Management of Sharps</a:t>
            </a:r>
          </a:p>
        </p:txBody>
      </p:sp>
      <p:sp>
        <p:nvSpPr>
          <p:cNvPr id="17411" name="Rectangle 3">
            <a:extLst>
              <a:ext uri="{FF2B5EF4-FFF2-40B4-BE49-F238E27FC236}">
                <a16:creationId xmlns:a16="http://schemas.microsoft.com/office/drawing/2014/main" id="{85E5FE12-12AF-42F7-968E-988A6F58BE69}"/>
              </a:ext>
            </a:extLst>
          </p:cNvPr>
          <p:cNvSpPr>
            <a:spLocks noGrp="1" noChangeArrowheads="1"/>
          </p:cNvSpPr>
          <p:nvPr>
            <p:ph type="body" idx="1"/>
          </p:nvPr>
        </p:nvSpPr>
        <p:spPr/>
        <p:txBody>
          <a:bodyPr>
            <a:normAutofit lnSpcReduction="10000"/>
          </a:bodyPr>
          <a:lstStyle/>
          <a:p>
            <a:pPr eaLnBrk="1" hangingPunct="1"/>
            <a:endParaRPr lang="en-GB" altLang="en-US" dirty="0">
              <a:cs typeface="Calibri" panose="020F0502020204030204" pitchFamily="34" charset="0"/>
            </a:endParaRPr>
          </a:p>
          <a:p>
            <a:pPr eaLnBrk="1" hangingPunct="1"/>
            <a:r>
              <a:rPr lang="en-GB" altLang="en-US" dirty="0">
                <a:cs typeface="Calibri" panose="020F0502020204030204" pitchFamily="34" charset="0"/>
              </a:rPr>
              <a:t>Dispose of sharps immediately in the correct receptacle </a:t>
            </a:r>
          </a:p>
          <a:p>
            <a:pPr eaLnBrk="1" hangingPunct="1"/>
            <a:r>
              <a:rPr lang="en-GB" altLang="en-US" dirty="0">
                <a:cs typeface="Calibri" panose="020F0502020204030204" pitchFamily="34" charset="0"/>
              </a:rPr>
              <a:t>Safe assembly and use</a:t>
            </a:r>
          </a:p>
          <a:p>
            <a:pPr eaLnBrk="1" hangingPunct="1"/>
            <a:r>
              <a:rPr lang="en-GB" altLang="en-US" dirty="0">
                <a:cs typeface="Calibri" panose="020F0502020204030204" pitchFamily="34" charset="0"/>
              </a:rPr>
              <a:t>Report needlestick injuries immediately</a:t>
            </a:r>
          </a:p>
          <a:p>
            <a:r>
              <a:rPr lang="en-GB" altLang="en-US" dirty="0">
                <a:latin typeface="Arial" panose="020B0604020202020204" pitchFamily="34" charset="0"/>
                <a:cs typeface="Arial" panose="020B0604020202020204" pitchFamily="34" charset="0"/>
              </a:rPr>
              <a:t>First aid – irrigate, bleed, cover</a:t>
            </a:r>
          </a:p>
          <a:p>
            <a:r>
              <a:rPr lang="en-GB" altLang="en-US" dirty="0">
                <a:latin typeface="Arial" panose="020B0604020202020204" pitchFamily="34" charset="0"/>
                <a:cs typeface="Arial" panose="020B0604020202020204" pitchFamily="34" charset="0"/>
              </a:rPr>
              <a:t>Risk assess situation – Inform Occupational Health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0330 – 660 - 0365</a:t>
            </a:r>
          </a:p>
          <a:p>
            <a:r>
              <a:rPr lang="en-GB" altLang="en-US" dirty="0">
                <a:latin typeface="Arial" panose="020B0604020202020204" pitchFamily="34" charset="0"/>
                <a:cs typeface="Arial" panose="020B0604020202020204" pitchFamily="34" charset="0"/>
              </a:rPr>
              <a:t>Complete an incident form</a:t>
            </a:r>
          </a:p>
          <a:p>
            <a:r>
              <a:rPr lang="en-GB" altLang="en-US" dirty="0">
                <a:latin typeface="Arial" panose="020B0604020202020204" pitchFamily="34" charset="0"/>
                <a:cs typeface="Arial" panose="020B0604020202020204" pitchFamily="34" charset="0"/>
              </a:rPr>
              <a:t>Report near-misses – it’s how we learn </a:t>
            </a:r>
          </a:p>
          <a:p>
            <a:pPr eaLnBrk="1" hangingPunct="1"/>
            <a:endParaRPr lang="en-GB" altLang="en-US" dirty="0">
              <a:cs typeface="Calibri" panose="020F0502020204030204" pitchFamily="34" charset="0"/>
            </a:endParaRPr>
          </a:p>
          <a:p>
            <a:pPr eaLnBrk="1" hangingPunct="1"/>
            <a:endParaRPr lang="en-GB" altLang="en-US" dirty="0">
              <a:cs typeface="Calibri" panose="020F0502020204030204" pitchFamily="34" charset="0"/>
            </a:endParaRPr>
          </a:p>
          <a:p>
            <a:pPr eaLnBrk="1" hangingPunct="1"/>
            <a:endParaRPr lang="en-GB" altLang="en-US" dirty="0"/>
          </a:p>
          <a:p>
            <a:pPr eaLnBrk="1" hangingPunct="1"/>
            <a:endParaRPr lang="en-GB" altLang="en-US" dirty="0"/>
          </a:p>
        </p:txBody>
      </p:sp>
      <p:pic>
        <p:nvPicPr>
          <p:cNvPr id="6" name="Picture 1">
            <a:extLst>
              <a:ext uri="{FF2B5EF4-FFF2-40B4-BE49-F238E27FC236}">
                <a16:creationId xmlns:a16="http://schemas.microsoft.com/office/drawing/2014/main" id="{796CB01E-3DE9-456A-A35F-8C363BEBAD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8350" y="4644028"/>
            <a:ext cx="2847372" cy="19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959D46C0-87D1-4E67-A425-1943CB9D6D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4810" y="260351"/>
            <a:ext cx="2888547" cy="199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75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E98584B-B970-4C0A-A750-59A169CEE65B}"/>
              </a:ext>
            </a:extLst>
          </p:cNvPr>
          <p:cNvSpPr>
            <a:spLocks noGrp="1" noChangeArrowheads="1"/>
          </p:cNvSpPr>
          <p:nvPr>
            <p:ph type="title"/>
          </p:nvPr>
        </p:nvSpPr>
        <p:spPr/>
        <p:txBody>
          <a:bodyPr>
            <a:normAutofit/>
          </a:bodyPr>
          <a:lstStyle/>
          <a:p>
            <a:pPr eaLnBrk="1" hangingPunct="1"/>
            <a:r>
              <a:rPr lang="en-GB" altLang="en-US" sz="5400" b="1" u="sng" dirty="0">
                <a:latin typeface="Arial" panose="020B0604020202020204" pitchFamily="34" charset="0"/>
                <a:cs typeface="Arial" panose="020B0604020202020204" pitchFamily="34" charset="0"/>
              </a:rPr>
              <a:t>Waste </a:t>
            </a:r>
          </a:p>
        </p:txBody>
      </p:sp>
      <p:sp>
        <p:nvSpPr>
          <p:cNvPr id="27651" name="Rectangle 3">
            <a:extLst>
              <a:ext uri="{FF2B5EF4-FFF2-40B4-BE49-F238E27FC236}">
                <a16:creationId xmlns:a16="http://schemas.microsoft.com/office/drawing/2014/main" id="{95A6FEAA-78C7-4C03-A3D9-8D1185130918}"/>
              </a:ext>
            </a:extLst>
          </p:cNvPr>
          <p:cNvSpPr>
            <a:spLocks noGrp="1" noChangeArrowheads="1"/>
          </p:cNvSpPr>
          <p:nvPr>
            <p:ph type="body" idx="1"/>
          </p:nvPr>
        </p:nvSpPr>
        <p:spPr/>
        <p:txBody>
          <a:bodyPr/>
          <a:lstStyle/>
          <a:p>
            <a:pPr eaLnBrk="1" hangingPunct="1"/>
            <a:r>
              <a:rPr lang="en-GB" altLang="en-US" dirty="0">
                <a:latin typeface="Arial" panose="020B0604020202020204" pitchFamily="34" charset="0"/>
                <a:cs typeface="Arial" panose="020B0604020202020204" pitchFamily="34" charset="0"/>
              </a:rPr>
              <a:t>Ensure waste segregated appropriately</a:t>
            </a:r>
          </a:p>
          <a:p>
            <a:r>
              <a:rPr lang="en-GB" altLang="en-US" dirty="0">
                <a:latin typeface="Arial" panose="020B0604020202020204" pitchFamily="34" charset="0"/>
                <a:cs typeface="Arial" panose="020B0604020202020204" pitchFamily="34" charset="0"/>
              </a:rPr>
              <a:t>Household waste into black bags</a:t>
            </a:r>
          </a:p>
          <a:p>
            <a:pPr eaLnBrk="1" hangingPunct="1"/>
            <a:r>
              <a:rPr lang="en-GB" altLang="en-US">
                <a:latin typeface="Arial" panose="020B0604020202020204" pitchFamily="34" charset="0"/>
                <a:cs typeface="Arial" panose="020B0604020202020204" pitchFamily="34" charset="0"/>
              </a:rPr>
              <a:t>Infectious </a:t>
            </a:r>
            <a:r>
              <a:rPr lang="en-GB" altLang="en-US" dirty="0">
                <a:latin typeface="Arial" panose="020B0604020202020204" pitchFamily="34" charset="0"/>
                <a:cs typeface="Arial" panose="020B0604020202020204" pitchFamily="34" charset="0"/>
              </a:rPr>
              <a:t>waste (dressings, blood etc) into orange bags</a:t>
            </a:r>
          </a:p>
          <a:p>
            <a:pPr eaLnBrk="1" hangingPunct="1"/>
            <a:r>
              <a:rPr lang="en-GB" altLang="en-US" dirty="0">
                <a:latin typeface="Arial" panose="020B0604020202020204" pitchFamily="34" charset="0"/>
                <a:cs typeface="Arial" panose="020B0604020202020204" pitchFamily="34" charset="0"/>
              </a:rPr>
              <a:t>Incontinence and sanitary waste into Tiger striped bags</a:t>
            </a:r>
          </a:p>
          <a:p>
            <a:pPr eaLnBrk="1" hangingPunct="1"/>
            <a:r>
              <a:rPr lang="en-GB" altLang="en-US" dirty="0">
                <a:latin typeface="Arial" panose="020B0604020202020204" pitchFamily="34" charset="0"/>
                <a:cs typeface="Arial" panose="020B0604020202020204" pitchFamily="34" charset="0"/>
              </a:rPr>
              <a:t>Only fill waste bags to 3/4s full and ensure they are secured</a:t>
            </a:r>
          </a:p>
          <a:p>
            <a:pPr eaLnBrk="1" hangingPunct="1"/>
            <a:r>
              <a:rPr lang="en-GB" altLang="en-US" dirty="0">
                <a:latin typeface="Arial" panose="020B0604020202020204" pitchFamily="34" charset="0"/>
                <a:cs typeface="Arial" panose="020B0604020202020204" pitchFamily="34" charset="0"/>
              </a:rPr>
              <a:t>Keep bins clean</a:t>
            </a:r>
          </a:p>
          <a:p>
            <a:pPr eaLnBrk="1" hangingPunct="1"/>
            <a:endParaRPr lang="en-GB" altLang="en-US" dirty="0"/>
          </a:p>
          <a:p>
            <a:pPr marL="0" indent="0" eaLnBrk="1" hangingPunct="1">
              <a:buNone/>
            </a:pPr>
            <a:endParaRPr lang="en-GB" altLang="en-US" dirty="0"/>
          </a:p>
          <a:p>
            <a:pPr eaLnBrk="1" hangingPunct="1"/>
            <a:endParaRPr lang="en-GB" altLang="en-US" dirty="0">
              <a:solidFill>
                <a:srgbClr val="663300"/>
              </a:solidFill>
              <a:latin typeface="Comic Sans MS" panose="030F0702030302020204" pitchFamily="66" charset="0"/>
            </a:endParaRPr>
          </a:p>
        </p:txBody>
      </p:sp>
      <p:pic>
        <p:nvPicPr>
          <p:cNvPr id="27652" name="Picture 1">
            <a:extLst>
              <a:ext uri="{FF2B5EF4-FFF2-40B4-BE49-F238E27FC236}">
                <a16:creationId xmlns:a16="http://schemas.microsoft.com/office/drawing/2014/main" id="{CD7A88B5-87EB-4533-9274-A9583DD4D7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6334" y="4475162"/>
            <a:ext cx="2206989" cy="220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1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0513B2E-3F2E-4918-AF69-E5A3E57DC5DB}"/>
              </a:ext>
            </a:extLst>
          </p:cNvPr>
          <p:cNvSpPr>
            <a:spLocks noGrp="1" noChangeArrowheads="1"/>
          </p:cNvSpPr>
          <p:nvPr>
            <p:ph type="title"/>
          </p:nvPr>
        </p:nvSpPr>
        <p:spPr>
          <a:xfrm>
            <a:off x="838200" y="365125"/>
            <a:ext cx="3571754" cy="919665"/>
          </a:xfrm>
        </p:spPr>
        <p:txBody>
          <a:bodyPr>
            <a:normAutofit/>
          </a:bodyPr>
          <a:lstStyle/>
          <a:p>
            <a:pPr eaLnBrk="1" hangingPunct="1"/>
            <a:r>
              <a:rPr lang="en-GB" altLang="en-US" sz="5400" b="1" u="sng" dirty="0">
                <a:latin typeface="Arial" panose="020B0604020202020204" pitchFamily="34" charset="0"/>
                <a:cs typeface="Arial" panose="020B0604020202020204" pitchFamily="34" charset="0"/>
              </a:rPr>
              <a:t>Laundry</a:t>
            </a:r>
            <a:r>
              <a:rPr lang="en-GB" altLang="en-US" sz="3200" dirty="0">
                <a:latin typeface="Arial" panose="020B0604020202020204" pitchFamily="34" charset="0"/>
                <a:cs typeface="Arial" panose="020B0604020202020204" pitchFamily="34" charset="0"/>
              </a:rPr>
              <a:t> </a:t>
            </a:r>
          </a:p>
        </p:txBody>
      </p:sp>
      <p:sp>
        <p:nvSpPr>
          <p:cNvPr id="29699" name="Rectangle 8">
            <a:extLst>
              <a:ext uri="{FF2B5EF4-FFF2-40B4-BE49-F238E27FC236}">
                <a16:creationId xmlns:a16="http://schemas.microsoft.com/office/drawing/2014/main" id="{3F40D900-781E-4415-806A-049D6F40E5D9}"/>
              </a:ext>
            </a:extLst>
          </p:cNvPr>
          <p:cNvSpPr>
            <a:spLocks noGrp="1" noChangeArrowheads="1"/>
          </p:cNvSpPr>
          <p:nvPr>
            <p:ph type="body" idx="1"/>
          </p:nvPr>
        </p:nvSpPr>
        <p:spPr>
          <a:xfrm>
            <a:off x="757177" y="1385787"/>
            <a:ext cx="6384403" cy="4351338"/>
          </a:xfrm>
        </p:spPr>
        <p:txBody>
          <a:bodyPr>
            <a:normAutofit fontScale="92500" lnSpcReduction="10000"/>
          </a:bodyPr>
          <a:lstStyle/>
          <a:p>
            <a:pPr marL="0" indent="0" eaLnBrk="1" hangingPunct="1">
              <a:buNone/>
            </a:pPr>
            <a:r>
              <a:rPr lang="en-GB" altLang="en-US" dirty="0">
                <a:latin typeface="Arial" panose="020B0604020202020204" pitchFamily="34" charset="0"/>
                <a:cs typeface="Arial" panose="020B0604020202020204" pitchFamily="34" charset="0"/>
              </a:rPr>
              <a:t> </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Sort soiled linen streams</a:t>
            </a:r>
          </a:p>
          <a:p>
            <a:pPr eaLnBrk="1" hangingPunct="1"/>
            <a:r>
              <a:rPr lang="en-GB" altLang="en-US" dirty="0">
                <a:latin typeface="Arial" panose="020B0604020202020204" pitchFamily="34" charset="0"/>
                <a:cs typeface="Arial" panose="020B0604020202020204" pitchFamily="34" charset="0"/>
              </a:rPr>
              <a:t>Dirty – Clean streams</a:t>
            </a:r>
          </a:p>
          <a:p>
            <a:pPr eaLnBrk="1" hangingPunct="1"/>
            <a:r>
              <a:rPr lang="en-GB" altLang="en-US" dirty="0">
                <a:latin typeface="Arial" panose="020B0604020202020204" pitchFamily="34" charset="0"/>
                <a:cs typeface="Arial" panose="020B0604020202020204" pitchFamily="34" charset="0"/>
              </a:rPr>
              <a:t>Use </a:t>
            </a:r>
            <a:r>
              <a:rPr lang="en-GB" altLang="en-US" dirty="0" err="1">
                <a:latin typeface="Arial" panose="020B0604020202020204" pitchFamily="34" charset="0"/>
                <a:cs typeface="Arial" panose="020B0604020202020204" pitchFamily="34" charset="0"/>
              </a:rPr>
              <a:t>alginet</a:t>
            </a:r>
            <a:r>
              <a:rPr lang="en-GB" altLang="en-US" dirty="0">
                <a:latin typeface="Arial" panose="020B0604020202020204" pitchFamily="34" charset="0"/>
                <a:cs typeface="Arial" panose="020B0604020202020204" pitchFamily="34" charset="0"/>
              </a:rPr>
              <a:t> bags</a:t>
            </a:r>
          </a:p>
          <a:p>
            <a:pPr eaLnBrk="1" hangingPunct="1"/>
            <a:r>
              <a:rPr lang="en-GB" altLang="en-US" dirty="0">
                <a:latin typeface="Arial" panose="020B0604020202020204" pitchFamily="34" charset="0"/>
                <a:cs typeface="Arial" panose="020B0604020202020204" pitchFamily="34" charset="0"/>
              </a:rPr>
              <a:t>Storage of clean laundry</a:t>
            </a:r>
          </a:p>
          <a:p>
            <a:pPr eaLnBrk="1" hangingPunct="1"/>
            <a:r>
              <a:rPr lang="en-GB" altLang="en-US" dirty="0">
                <a:latin typeface="Arial" panose="020B0604020202020204" pitchFamily="34" charset="0"/>
                <a:cs typeface="Arial" panose="020B0604020202020204" pitchFamily="34" charset="0"/>
              </a:rPr>
              <a:t>Remember PPE</a:t>
            </a:r>
          </a:p>
          <a:p>
            <a:pPr eaLnBrk="1" hangingPunct="1"/>
            <a:r>
              <a:rPr lang="en-GB" altLang="en-US" dirty="0">
                <a:latin typeface="Arial" panose="020B0604020202020204" pitchFamily="34" charset="0"/>
                <a:cs typeface="Arial" panose="020B0604020202020204" pitchFamily="34" charset="0"/>
              </a:rPr>
              <a:t>Laundering of uniforms/work gear – wash at 60</a:t>
            </a:r>
            <a:r>
              <a:rPr lang="en-GB" altLang="en-US" baseline="30000" dirty="0">
                <a:latin typeface="Arial" panose="020B0604020202020204" pitchFamily="34" charset="0"/>
                <a:cs typeface="Arial" panose="020B0604020202020204" pitchFamily="34" charset="0"/>
              </a:rPr>
              <a:t>o</a:t>
            </a:r>
          </a:p>
          <a:p>
            <a:pPr eaLnBrk="1" hangingPunct="1"/>
            <a:r>
              <a:rPr lang="en-GB" altLang="en-US" dirty="0">
                <a:latin typeface="Arial" panose="020B0604020202020204" pitchFamily="34" charset="0"/>
                <a:cs typeface="Arial" panose="020B0604020202020204" pitchFamily="34" charset="0"/>
              </a:rPr>
              <a:t>No unofficial restrooms </a:t>
            </a:r>
          </a:p>
          <a:p>
            <a:pPr eaLnBrk="1" hangingPunct="1"/>
            <a:endParaRPr lang="en-GB" altLang="en-US" dirty="0"/>
          </a:p>
        </p:txBody>
      </p:sp>
      <p:pic>
        <p:nvPicPr>
          <p:cNvPr id="3" name="Picture 2">
            <a:extLst>
              <a:ext uri="{FF2B5EF4-FFF2-40B4-BE49-F238E27FC236}">
                <a16:creationId xmlns:a16="http://schemas.microsoft.com/office/drawing/2014/main" id="{1A0C76E6-0F61-464B-827C-5A758299656D}"/>
              </a:ext>
            </a:extLst>
          </p:cNvPr>
          <p:cNvPicPr>
            <a:picLocks noChangeAspect="1"/>
          </p:cNvPicPr>
          <p:nvPr/>
        </p:nvPicPr>
        <p:blipFill>
          <a:blip r:embed="rId2"/>
          <a:stretch>
            <a:fillRect/>
          </a:stretch>
        </p:blipFill>
        <p:spPr>
          <a:xfrm>
            <a:off x="5128591" y="646053"/>
            <a:ext cx="4638806" cy="3560647"/>
          </a:xfrm>
          <a:prstGeom prst="rect">
            <a:avLst/>
          </a:prstGeom>
        </p:spPr>
      </p:pic>
    </p:spTree>
    <p:extLst>
      <p:ext uri="{BB962C8B-B14F-4D97-AF65-F5344CB8AC3E}">
        <p14:creationId xmlns:p14="http://schemas.microsoft.com/office/powerpoint/2010/main" val="340969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a:extLst>
              <a:ext uri="{FF2B5EF4-FFF2-40B4-BE49-F238E27FC236}">
                <a16:creationId xmlns:a16="http://schemas.microsoft.com/office/drawing/2014/main" id="{30444604-109C-4E31-B077-23AB5C94020F}"/>
              </a:ext>
            </a:extLst>
          </p:cNvPr>
          <p:cNvSpPr>
            <a:spLocks noGrp="1" noChangeArrowheads="1"/>
          </p:cNvSpPr>
          <p:nvPr>
            <p:ph type="subTitle" idx="1"/>
          </p:nvPr>
        </p:nvSpPr>
        <p:spPr>
          <a:xfrm>
            <a:off x="1524000" y="3829956"/>
            <a:ext cx="8812192" cy="2372811"/>
          </a:xfrm>
        </p:spPr>
        <p:txBody>
          <a:bodyPr>
            <a:normAutofit/>
          </a:bodyPr>
          <a:lstStyle/>
          <a:p>
            <a:pPr eaLnBrk="1" hangingPunct="1"/>
            <a:r>
              <a:rPr lang="en-GB" altLang="en-US" sz="3200" dirty="0">
                <a:latin typeface="Arial" panose="020B0604020202020204" pitchFamily="34" charset="0"/>
                <a:cs typeface="Arial" panose="020B0604020202020204" pitchFamily="34" charset="0"/>
                <a:hlinkClick r:id="rId2"/>
              </a:rPr>
              <a:t>katie.grayson@shsc.nhs.uk</a:t>
            </a:r>
          </a:p>
          <a:p>
            <a:pPr eaLnBrk="1" hangingPunct="1"/>
            <a:r>
              <a:rPr lang="en-GB" altLang="en-US" sz="3200" dirty="0">
                <a:latin typeface="Arial" panose="020B0604020202020204" pitchFamily="34" charset="0"/>
                <a:cs typeface="Arial" panose="020B0604020202020204" pitchFamily="34" charset="0"/>
                <a:hlinkClick r:id="rId2"/>
              </a:rPr>
              <a:t>jill.perlstrom-wright@shsc.nhs.uk</a:t>
            </a:r>
            <a:endParaRPr lang="en-GB" altLang="en-US" sz="3200" dirty="0">
              <a:latin typeface="Arial" panose="020B0604020202020204" pitchFamily="34" charset="0"/>
              <a:cs typeface="Arial" panose="020B0604020202020204" pitchFamily="34" charset="0"/>
            </a:endParaRPr>
          </a:p>
          <a:p>
            <a:pPr eaLnBrk="1" hangingPunct="1"/>
            <a:endParaRPr lang="en-GB" altLang="en-US" sz="3200" dirty="0">
              <a:latin typeface="Arial" panose="020B0604020202020204" pitchFamily="34" charset="0"/>
              <a:cs typeface="Arial" panose="020B0604020202020204" pitchFamily="34" charset="0"/>
            </a:endParaRPr>
          </a:p>
          <a:p>
            <a:pPr eaLnBrk="1" hangingPunct="1"/>
            <a:r>
              <a:rPr lang="en-GB" altLang="en-US" sz="3600" b="1" u="sng" dirty="0">
                <a:latin typeface="Arial" panose="020B0604020202020204" pitchFamily="34" charset="0"/>
                <a:cs typeface="Arial" panose="020B0604020202020204" pitchFamily="34" charset="0"/>
              </a:rPr>
              <a:t>Thankyou</a:t>
            </a:r>
          </a:p>
          <a:p>
            <a:pPr eaLnBrk="1" hangingPunct="1"/>
            <a:endParaRPr lang="en-GB" altLang="en-US" b="1" u="sng" dirty="0"/>
          </a:p>
        </p:txBody>
      </p:sp>
      <p:sp>
        <p:nvSpPr>
          <p:cNvPr id="2" name="Title 1">
            <a:extLst>
              <a:ext uri="{FF2B5EF4-FFF2-40B4-BE49-F238E27FC236}">
                <a16:creationId xmlns:a16="http://schemas.microsoft.com/office/drawing/2014/main" id="{B5F52081-88FF-4B5E-93F4-07673F5CFC00}"/>
              </a:ext>
            </a:extLst>
          </p:cNvPr>
          <p:cNvSpPr>
            <a:spLocks noGrp="1"/>
          </p:cNvSpPr>
          <p:nvPr>
            <p:ph type="ctrTitle"/>
          </p:nvPr>
        </p:nvSpPr>
        <p:spPr>
          <a:xfrm>
            <a:off x="1524000" y="1122362"/>
            <a:ext cx="9144000" cy="2558387"/>
          </a:xfrm>
        </p:spPr>
        <p:txBody>
          <a:bodyPr>
            <a:normAutofit fontScale="90000"/>
          </a:bodyPr>
          <a:lstStyle/>
          <a:p>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If you have any questions please contact: </a:t>
            </a:r>
          </a:p>
        </p:txBody>
      </p:sp>
      <p:pic>
        <p:nvPicPr>
          <p:cNvPr id="4" name="Picture 3">
            <a:extLst>
              <a:ext uri="{FF2B5EF4-FFF2-40B4-BE49-F238E27FC236}">
                <a16:creationId xmlns:a16="http://schemas.microsoft.com/office/drawing/2014/main" id="{34FD5536-FE50-447C-87CE-E3C94D45015F}"/>
              </a:ext>
            </a:extLst>
          </p:cNvPr>
          <p:cNvPicPr>
            <a:picLocks noChangeAspect="1"/>
          </p:cNvPicPr>
          <p:nvPr/>
        </p:nvPicPr>
        <p:blipFill>
          <a:blip r:embed="rId3"/>
          <a:stretch>
            <a:fillRect/>
          </a:stretch>
        </p:blipFill>
        <p:spPr>
          <a:xfrm>
            <a:off x="4567802" y="243067"/>
            <a:ext cx="3056395" cy="2765307"/>
          </a:xfrm>
          <a:prstGeom prst="rect">
            <a:avLst/>
          </a:prstGeom>
        </p:spPr>
      </p:pic>
    </p:spTree>
    <p:extLst>
      <p:ext uri="{BB962C8B-B14F-4D97-AF65-F5344CB8AC3E}">
        <p14:creationId xmlns:p14="http://schemas.microsoft.com/office/powerpoint/2010/main" val="233927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937D-1CC6-4796-8850-4A95355B60CE}"/>
              </a:ext>
            </a:extLst>
          </p:cNvPr>
          <p:cNvSpPr>
            <a:spLocks noGrp="1"/>
          </p:cNvSpPr>
          <p:nvPr>
            <p:ph type="title"/>
          </p:nvPr>
        </p:nvSpPr>
        <p:spPr/>
        <p:txBody>
          <a:bodyPr/>
          <a:lstStyle/>
          <a:p>
            <a:r>
              <a:rPr lang="en-GB" dirty="0"/>
              <a:t>Learning Outcomes</a:t>
            </a:r>
          </a:p>
        </p:txBody>
      </p:sp>
      <p:sp>
        <p:nvSpPr>
          <p:cNvPr id="4" name="Rectangle 3">
            <a:extLst>
              <a:ext uri="{FF2B5EF4-FFF2-40B4-BE49-F238E27FC236}">
                <a16:creationId xmlns:a16="http://schemas.microsoft.com/office/drawing/2014/main" id="{95D964A5-3D62-4E3D-B5B7-6173DB3961AE}"/>
              </a:ext>
            </a:extLst>
          </p:cNvPr>
          <p:cNvSpPr/>
          <p:nvPr/>
        </p:nvSpPr>
        <p:spPr>
          <a:xfrm>
            <a:off x="838200" y="1159471"/>
            <a:ext cx="9389165" cy="5201424"/>
          </a:xfrm>
          <a:prstGeom prst="rect">
            <a:avLst/>
          </a:prstGeom>
        </p:spPr>
        <p:txBody>
          <a:bodyPr wrap="square">
            <a:spAutoFit/>
          </a:bodyPr>
          <a:lstStyle/>
          <a:p>
            <a:endParaRPr lang="en-GB" sz="2800" dirty="0">
              <a:solidFill>
                <a:srgbClr val="000000"/>
              </a:solidFill>
              <a:latin typeface="Arial" panose="020B0604020202020204" pitchFamily="34" charset="0"/>
            </a:endParaRPr>
          </a:p>
          <a:p>
            <a:endParaRPr lang="en-GB" sz="2000" dirty="0">
              <a:solidFill>
                <a:srgbClr val="000000"/>
              </a:solidFill>
              <a:latin typeface="+mj-lt"/>
            </a:endParaRPr>
          </a:p>
          <a:p>
            <a:pPr marL="342900" indent="-342900">
              <a:buFont typeface="Arial" panose="020B0604020202020204" pitchFamily="34" charset="0"/>
              <a:buChar char="•"/>
            </a:pPr>
            <a:r>
              <a:rPr lang="en-GB" sz="2400" dirty="0">
                <a:solidFill>
                  <a:srgbClr val="000000"/>
                </a:solidFill>
                <a:latin typeface="+mj-lt"/>
              </a:rPr>
              <a:t>Know how individuals can contribute to infection prevention and control </a:t>
            </a:r>
          </a:p>
          <a:p>
            <a:pPr marL="342900" indent="-342900">
              <a:buFont typeface="Arial" panose="020B0604020202020204" pitchFamily="34" charset="0"/>
              <a:buChar char="•"/>
            </a:pPr>
            <a:r>
              <a:rPr lang="en-GB" sz="2400" dirty="0">
                <a:solidFill>
                  <a:srgbClr val="000000"/>
                </a:solidFill>
                <a:latin typeface="+mj-lt"/>
              </a:rPr>
              <a:t>Have knowledge of and demonstrate the standard infection prevention and control precautions relevant to your role.  This may include:</a:t>
            </a:r>
            <a:br>
              <a:rPr lang="en-GB" sz="2400" dirty="0">
                <a:solidFill>
                  <a:srgbClr val="000000"/>
                </a:solidFill>
                <a:latin typeface="+mj-lt"/>
              </a:rPr>
            </a:br>
            <a:r>
              <a:rPr lang="en-GB" sz="2400" dirty="0">
                <a:solidFill>
                  <a:srgbClr val="000000"/>
                </a:solidFill>
                <a:latin typeface="+mj-lt"/>
              </a:rPr>
              <a:t>	Hand Hygiene </a:t>
            </a:r>
          </a:p>
          <a:p>
            <a:r>
              <a:rPr lang="en-GB" sz="2400" dirty="0">
                <a:solidFill>
                  <a:srgbClr val="000000"/>
                </a:solidFill>
                <a:latin typeface="+mj-lt"/>
              </a:rPr>
              <a:t> 	Personal Protective Equipment (PPE) </a:t>
            </a:r>
          </a:p>
          <a:p>
            <a:r>
              <a:rPr lang="en-GB" sz="2400" dirty="0">
                <a:solidFill>
                  <a:srgbClr val="000000"/>
                </a:solidFill>
                <a:latin typeface="+mj-lt"/>
              </a:rPr>
              <a:t>	Management of Blood and Body Fluid Spillage </a:t>
            </a:r>
          </a:p>
          <a:p>
            <a:r>
              <a:rPr lang="en-GB" sz="2400" dirty="0">
                <a:solidFill>
                  <a:srgbClr val="000000"/>
                </a:solidFill>
                <a:latin typeface="+mj-lt"/>
              </a:rPr>
              <a:t>	Management of Occupational Exposure (including sharps) </a:t>
            </a:r>
          </a:p>
          <a:p>
            <a:r>
              <a:rPr lang="en-GB" sz="2400" dirty="0">
                <a:solidFill>
                  <a:srgbClr val="000000"/>
                </a:solidFill>
                <a:latin typeface="+mj-lt"/>
              </a:rPr>
              <a:t> 	Management of the Environment </a:t>
            </a:r>
          </a:p>
          <a:p>
            <a:r>
              <a:rPr lang="en-GB" sz="2400" dirty="0">
                <a:solidFill>
                  <a:srgbClr val="000000"/>
                </a:solidFill>
                <a:latin typeface="+mj-lt"/>
              </a:rPr>
              <a:t>	Management of Care Equipment. </a:t>
            </a:r>
          </a:p>
          <a:p>
            <a:endParaRPr lang="en-GB" sz="2000" dirty="0">
              <a:solidFill>
                <a:srgbClr val="000000"/>
              </a:solidFill>
              <a:latin typeface="+mj-lt"/>
            </a:endParaRPr>
          </a:p>
        </p:txBody>
      </p:sp>
    </p:spTree>
    <p:extLst>
      <p:ext uri="{BB962C8B-B14F-4D97-AF65-F5344CB8AC3E}">
        <p14:creationId xmlns:p14="http://schemas.microsoft.com/office/powerpoint/2010/main" val="15546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3F78-13A2-48A8-BE89-B936153EF795}"/>
              </a:ext>
            </a:extLst>
          </p:cNvPr>
          <p:cNvSpPr>
            <a:spLocks noGrp="1"/>
          </p:cNvSpPr>
          <p:nvPr>
            <p:ph type="title"/>
          </p:nvPr>
        </p:nvSpPr>
        <p:spPr/>
        <p:txBody>
          <a:bodyPr/>
          <a:lstStyle/>
          <a:p>
            <a:r>
              <a:rPr lang="en-GB" dirty="0"/>
              <a:t>Covid-19 Outbreak</a:t>
            </a:r>
          </a:p>
        </p:txBody>
      </p:sp>
      <p:sp>
        <p:nvSpPr>
          <p:cNvPr id="3" name="TextBox 2">
            <a:extLst>
              <a:ext uri="{FF2B5EF4-FFF2-40B4-BE49-F238E27FC236}">
                <a16:creationId xmlns:a16="http://schemas.microsoft.com/office/drawing/2014/main" id="{340B3C3E-81AD-4687-BFA7-430F1280A313}"/>
              </a:ext>
            </a:extLst>
          </p:cNvPr>
          <p:cNvSpPr txBox="1"/>
          <p:nvPr/>
        </p:nvSpPr>
        <p:spPr>
          <a:xfrm>
            <a:off x="1240971" y="1690688"/>
            <a:ext cx="9940835" cy="4616648"/>
          </a:xfrm>
          <a:prstGeom prst="rect">
            <a:avLst/>
          </a:prstGeom>
          <a:noFill/>
        </p:spPr>
        <p:txBody>
          <a:bodyPr wrap="square" rtlCol="0">
            <a:spAutoFit/>
          </a:bodyPr>
          <a:lstStyle/>
          <a:p>
            <a:pPr>
              <a:lnSpc>
                <a:spcPct val="150000"/>
              </a:lnSpc>
            </a:pPr>
            <a:r>
              <a:rPr lang="en-GB" sz="2800" dirty="0"/>
              <a:t>Please note the information in this presentation gives guidance on standard procedures.</a:t>
            </a:r>
          </a:p>
          <a:p>
            <a:pPr>
              <a:lnSpc>
                <a:spcPct val="150000"/>
              </a:lnSpc>
            </a:pPr>
            <a:endParaRPr lang="en-GB" sz="2800" dirty="0"/>
          </a:p>
          <a:p>
            <a:pPr>
              <a:lnSpc>
                <a:spcPct val="150000"/>
              </a:lnSpc>
            </a:pPr>
            <a:r>
              <a:rPr lang="en-GB" sz="2800" dirty="0"/>
              <a:t>Due to the Covid-19 outbreak, guidance is changing continually therefore please read the Covid-19 Daily Briefing and the Covid-19 Information Hub for up to date Infection Control guidance.</a:t>
            </a:r>
          </a:p>
        </p:txBody>
      </p:sp>
    </p:spTree>
    <p:extLst>
      <p:ext uri="{BB962C8B-B14F-4D97-AF65-F5344CB8AC3E}">
        <p14:creationId xmlns:p14="http://schemas.microsoft.com/office/powerpoint/2010/main" val="231937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6ECF-F09A-42FA-B527-2A17E62A5ADE}"/>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E1CEF365-AC26-47EE-9699-2BFA89EA8FA1}"/>
              </a:ext>
            </a:extLst>
          </p:cNvPr>
          <p:cNvSpPr>
            <a:spLocks noGrp="1"/>
          </p:cNvSpPr>
          <p:nvPr>
            <p:ph idx="1"/>
          </p:nvPr>
        </p:nvSpPr>
        <p:spPr/>
        <p:txBody>
          <a:bodyPr>
            <a:normAutofit fontScale="92500" lnSpcReduction="20000"/>
          </a:bodyPr>
          <a:lstStyle/>
          <a:p>
            <a:pPr marL="0" indent="0">
              <a:lnSpc>
                <a:spcPct val="150000"/>
              </a:lnSpc>
              <a:buNone/>
            </a:pPr>
            <a:r>
              <a:rPr lang="en-GB" dirty="0"/>
              <a:t> Infection Prevention and Control Is expected to be at the heart of good management and clinical practice, to ensure effective protection of the public’s health and minimise the risk of healthcare associated infections (HCAIs). Effective prevention and control must be embedded into everyday practice and applied consistently by everyone. All staff, both clinical and non-clinical, must be able to demonstrate good infection control and hygiene practice. </a:t>
            </a:r>
          </a:p>
          <a:p>
            <a:pPr marL="0" indent="0">
              <a:lnSpc>
                <a:spcPct val="150000"/>
              </a:lnSpc>
              <a:buNone/>
            </a:pPr>
            <a:r>
              <a:rPr lang="en-GB" dirty="0"/>
              <a:t> </a:t>
            </a:r>
          </a:p>
        </p:txBody>
      </p:sp>
    </p:spTree>
    <p:extLst>
      <p:ext uri="{BB962C8B-B14F-4D97-AF65-F5344CB8AC3E}">
        <p14:creationId xmlns:p14="http://schemas.microsoft.com/office/powerpoint/2010/main" val="230449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DDC0B-86AC-4407-A20A-E3863EEB9F8A}"/>
              </a:ext>
            </a:extLst>
          </p:cNvPr>
          <p:cNvSpPr txBox="1"/>
          <p:nvPr/>
        </p:nvSpPr>
        <p:spPr>
          <a:xfrm>
            <a:off x="905933" y="1490133"/>
            <a:ext cx="10490200" cy="3970318"/>
          </a:xfrm>
          <a:prstGeom prst="rect">
            <a:avLst/>
          </a:prstGeom>
          <a:noFill/>
        </p:spPr>
        <p:txBody>
          <a:bodyPr wrap="square" rtlCol="0">
            <a:spAutoFit/>
          </a:bodyPr>
          <a:lstStyle/>
          <a:p>
            <a:pPr>
              <a:lnSpc>
                <a:spcPct val="150000"/>
              </a:lnSpc>
            </a:pPr>
            <a:r>
              <a:rPr lang="en-GB" sz="2600" dirty="0"/>
              <a:t>Patients and their relatives rightfully expect care to be delivered in an environment where risks are proactively reduced and the control of healthcare associated infection is recognised in all areas of the Trust to an important aspect in the provision of care. This can only happen if all staff accept responsibility for their role in ensuring good infection control practice is adhered to at all times. </a:t>
            </a:r>
          </a:p>
          <a:p>
            <a:r>
              <a:rPr lang="en-GB" dirty="0"/>
              <a:t> </a:t>
            </a:r>
          </a:p>
        </p:txBody>
      </p:sp>
    </p:spTree>
    <p:extLst>
      <p:ext uri="{BB962C8B-B14F-4D97-AF65-F5344CB8AC3E}">
        <p14:creationId xmlns:p14="http://schemas.microsoft.com/office/powerpoint/2010/main" val="242323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5369-EB5D-4F57-A689-4AA6DF71C687}"/>
              </a:ext>
            </a:extLst>
          </p:cNvPr>
          <p:cNvSpPr>
            <a:spLocks noGrp="1"/>
          </p:cNvSpPr>
          <p:nvPr>
            <p:ph type="title"/>
          </p:nvPr>
        </p:nvSpPr>
        <p:spPr/>
        <p:txBody>
          <a:bodyPr/>
          <a:lstStyle/>
          <a:p>
            <a:r>
              <a:rPr lang="en-GB" dirty="0"/>
              <a:t>The Chain of Infection</a:t>
            </a:r>
          </a:p>
        </p:txBody>
      </p:sp>
      <p:pic>
        <p:nvPicPr>
          <p:cNvPr id="5" name="Content Placeholder 4">
            <a:extLst>
              <a:ext uri="{FF2B5EF4-FFF2-40B4-BE49-F238E27FC236}">
                <a16:creationId xmlns:a16="http://schemas.microsoft.com/office/drawing/2014/main" id="{FEA15645-66A9-44BC-A683-6317CF06BA82}"/>
              </a:ext>
            </a:extLst>
          </p:cNvPr>
          <p:cNvPicPr>
            <a:picLocks noGrp="1" noChangeAspect="1"/>
          </p:cNvPicPr>
          <p:nvPr>
            <p:ph idx="1"/>
          </p:nvPr>
        </p:nvPicPr>
        <p:blipFill>
          <a:blip r:embed="rId2"/>
          <a:stretch>
            <a:fillRect/>
          </a:stretch>
        </p:blipFill>
        <p:spPr>
          <a:xfrm>
            <a:off x="1351963" y="1343024"/>
            <a:ext cx="4744037" cy="5180489"/>
          </a:xfrm>
        </p:spPr>
      </p:pic>
      <p:sp>
        <p:nvSpPr>
          <p:cNvPr id="7" name="TextBox 6">
            <a:extLst>
              <a:ext uri="{FF2B5EF4-FFF2-40B4-BE49-F238E27FC236}">
                <a16:creationId xmlns:a16="http://schemas.microsoft.com/office/drawing/2014/main" id="{D703CFF6-9FAD-48EE-8017-7CD7039ED993}"/>
              </a:ext>
            </a:extLst>
          </p:cNvPr>
          <p:cNvSpPr txBox="1"/>
          <p:nvPr/>
        </p:nvSpPr>
        <p:spPr>
          <a:xfrm>
            <a:off x="7171267" y="2531534"/>
            <a:ext cx="3987800" cy="2539157"/>
          </a:xfrm>
          <a:prstGeom prst="rect">
            <a:avLst/>
          </a:prstGeom>
          <a:noFill/>
        </p:spPr>
        <p:txBody>
          <a:bodyPr wrap="square" rtlCol="0">
            <a:spAutoFit/>
          </a:bodyPr>
          <a:lstStyle/>
          <a:p>
            <a:pPr>
              <a:lnSpc>
                <a:spcPct val="150000"/>
              </a:lnSpc>
            </a:pPr>
            <a:r>
              <a:rPr lang="en-GB" sz="2400" dirty="0"/>
              <a:t>To prevent the spread of infection, break any one of the links in the chain.</a:t>
            </a:r>
          </a:p>
          <a:p>
            <a:pPr>
              <a:lnSpc>
                <a:spcPct val="150000"/>
              </a:lnSpc>
            </a:pPr>
            <a:endParaRPr lang="en-GB" dirty="0"/>
          </a:p>
          <a:p>
            <a:endParaRPr lang="en-GB" sz="2400" dirty="0"/>
          </a:p>
        </p:txBody>
      </p:sp>
    </p:spTree>
    <p:extLst>
      <p:ext uri="{BB962C8B-B14F-4D97-AF65-F5344CB8AC3E}">
        <p14:creationId xmlns:p14="http://schemas.microsoft.com/office/powerpoint/2010/main" val="219314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25743B-CCC6-474E-A3BE-D97FE205B17F}"/>
              </a:ext>
            </a:extLst>
          </p:cNvPr>
          <p:cNvSpPr>
            <a:spLocks noGrp="1" noChangeArrowheads="1"/>
          </p:cNvSpPr>
          <p:nvPr>
            <p:ph type="title"/>
          </p:nvPr>
        </p:nvSpPr>
        <p:spPr>
          <a:xfrm>
            <a:off x="838200" y="365126"/>
            <a:ext cx="10515600" cy="526125"/>
          </a:xfrm>
        </p:spPr>
        <p:txBody>
          <a:bodyPr>
            <a:noAutofit/>
          </a:bodyPr>
          <a:lstStyle/>
          <a:p>
            <a:pPr eaLnBrk="1" hangingPunct="1"/>
            <a:r>
              <a:rPr lang="en-GB" altLang="en-US" sz="4800" b="1" u="sng" dirty="0">
                <a:latin typeface="Arial" panose="020B0604020202020204" pitchFamily="34" charset="0"/>
                <a:cs typeface="Arial" panose="020B0604020202020204" pitchFamily="34" charset="0"/>
              </a:rPr>
              <a:t>Hand Hygiene </a:t>
            </a:r>
          </a:p>
        </p:txBody>
      </p:sp>
      <p:sp>
        <p:nvSpPr>
          <p:cNvPr id="13315" name="Rectangle 3">
            <a:extLst>
              <a:ext uri="{FF2B5EF4-FFF2-40B4-BE49-F238E27FC236}">
                <a16:creationId xmlns:a16="http://schemas.microsoft.com/office/drawing/2014/main" id="{3A39D960-9AC7-4B08-A85D-807B3A2265A3}"/>
              </a:ext>
            </a:extLst>
          </p:cNvPr>
          <p:cNvSpPr>
            <a:spLocks noGrp="1" noChangeArrowheads="1"/>
          </p:cNvSpPr>
          <p:nvPr>
            <p:ph type="body" idx="1"/>
          </p:nvPr>
        </p:nvSpPr>
        <p:spPr>
          <a:xfrm>
            <a:off x="576806" y="1025365"/>
            <a:ext cx="10655460" cy="5116009"/>
          </a:xfrm>
        </p:spPr>
        <p:txBody>
          <a:bodyPr>
            <a:normAutofit/>
          </a:bodyPr>
          <a:lstStyle/>
          <a:p>
            <a:pPr marL="0" indent="0">
              <a:buNone/>
              <a:defRPr/>
            </a:pPr>
            <a:endParaRPr lang="en-GB" sz="2600" dirty="0">
              <a:solidFill>
                <a:srgbClr val="FF0000"/>
              </a:solidFill>
              <a:latin typeface="Arial" panose="020B0604020202020204" pitchFamily="34" charset="0"/>
              <a:cs typeface="Arial" panose="020B0604020202020204" pitchFamily="34" charset="0"/>
            </a:endParaRPr>
          </a:p>
          <a:p>
            <a:pPr marL="0" indent="0">
              <a:buNone/>
              <a:defRPr/>
            </a:pPr>
            <a:endParaRPr lang="en-GB" sz="2000" dirty="0">
              <a:solidFill>
                <a:srgbClr val="FF0000"/>
              </a:solidFill>
              <a:latin typeface="Arial" panose="020B0604020202020204" pitchFamily="34" charset="0"/>
              <a:cs typeface="Arial" panose="020B0604020202020204" pitchFamily="34" charset="0"/>
            </a:endParaRPr>
          </a:p>
          <a:p>
            <a:pPr marL="0" indent="0">
              <a:buNone/>
              <a:defRPr/>
            </a:pPr>
            <a:r>
              <a:rPr lang="en-GB" b="1" u="sng" dirty="0">
                <a:solidFill>
                  <a:srgbClr val="005EB8"/>
                </a:solidFill>
                <a:latin typeface="Arial" panose="020B0604020202020204" pitchFamily="34" charset="0"/>
                <a:cs typeface="Arial" panose="020B0604020202020204" pitchFamily="34" charset="0"/>
              </a:rPr>
              <a:t>5 Moments for Hand Hygiene</a:t>
            </a:r>
          </a:p>
          <a:p>
            <a:pPr eaLnBrk="1" hangingPunct="1">
              <a:defRPr/>
            </a:pPr>
            <a:endParaRPr lang="en-GB" dirty="0">
              <a:latin typeface="Arial" panose="020B0604020202020204" pitchFamily="34" charset="0"/>
              <a:cs typeface="Arial" panose="020B0604020202020204" pitchFamily="34" charset="0"/>
            </a:endParaRPr>
          </a:p>
          <a:p>
            <a:pPr eaLnBrk="1" hangingPunct="1">
              <a:defRPr/>
            </a:pPr>
            <a:r>
              <a:rPr lang="en-GB" dirty="0">
                <a:latin typeface="Arial" panose="020B0604020202020204" pitchFamily="34" charset="0"/>
                <a:cs typeface="Arial" panose="020B0604020202020204" pitchFamily="34" charset="0"/>
              </a:rPr>
              <a:t>Before patient contact</a:t>
            </a:r>
          </a:p>
          <a:p>
            <a:pPr eaLnBrk="1" hangingPunct="1">
              <a:defRPr/>
            </a:pPr>
            <a:r>
              <a:rPr lang="en-GB" dirty="0">
                <a:latin typeface="Arial" panose="020B0604020202020204" pitchFamily="34" charset="0"/>
                <a:cs typeface="Arial" panose="020B0604020202020204" pitchFamily="34" charset="0"/>
              </a:rPr>
              <a:t>Before aseptic task</a:t>
            </a:r>
          </a:p>
          <a:p>
            <a:pPr eaLnBrk="1" hangingPunct="1">
              <a:defRPr/>
            </a:pPr>
            <a:r>
              <a:rPr lang="en-GB" dirty="0">
                <a:latin typeface="Arial" panose="020B0604020202020204" pitchFamily="34" charset="0"/>
                <a:cs typeface="Arial" panose="020B0604020202020204" pitchFamily="34" charset="0"/>
              </a:rPr>
              <a:t>After body fluid exposure risk</a:t>
            </a:r>
          </a:p>
          <a:p>
            <a:pPr eaLnBrk="1" hangingPunct="1">
              <a:defRPr/>
            </a:pPr>
            <a:r>
              <a:rPr lang="en-GB" dirty="0">
                <a:latin typeface="Arial" panose="020B0604020202020204" pitchFamily="34" charset="0"/>
                <a:cs typeface="Arial" panose="020B0604020202020204" pitchFamily="34" charset="0"/>
              </a:rPr>
              <a:t>After patient contact</a:t>
            </a:r>
          </a:p>
          <a:p>
            <a:pPr eaLnBrk="1" hangingPunct="1">
              <a:defRPr/>
            </a:pPr>
            <a:r>
              <a:rPr lang="en-GB" dirty="0">
                <a:latin typeface="Arial" panose="020B0604020202020204" pitchFamily="34" charset="0"/>
                <a:cs typeface="Arial" panose="020B0604020202020204" pitchFamily="34" charset="0"/>
              </a:rPr>
              <a:t>After contact with patient zone</a:t>
            </a:r>
          </a:p>
          <a:p>
            <a:pPr marL="0" indent="0">
              <a:buNone/>
              <a:defRPr/>
            </a:pPr>
            <a:endParaRPr lang="en-GB" dirty="0">
              <a:latin typeface="Arial" panose="020B0604020202020204" pitchFamily="34" charset="0"/>
              <a:cs typeface="Arial" panose="020B0604020202020204" pitchFamily="34" charset="0"/>
            </a:endParaRPr>
          </a:p>
          <a:p>
            <a:pPr marL="0" indent="0">
              <a:buNone/>
              <a:defRPr/>
            </a:pPr>
            <a:endParaRPr lang="en-GB" sz="1800" dirty="0"/>
          </a:p>
        </p:txBody>
      </p:sp>
      <p:pic>
        <p:nvPicPr>
          <p:cNvPr id="17412" name="Content Placeholder 3">
            <a:extLst>
              <a:ext uri="{FF2B5EF4-FFF2-40B4-BE49-F238E27FC236}">
                <a16:creationId xmlns:a16="http://schemas.microsoft.com/office/drawing/2014/main" id="{82A770D8-7B09-4724-8F81-755A691164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5155" y="512635"/>
            <a:ext cx="2801604" cy="196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86D9B35-162A-4C37-8A56-855A47B307F5}"/>
              </a:ext>
            </a:extLst>
          </p:cNvPr>
          <p:cNvPicPr>
            <a:picLocks noChangeAspect="1"/>
          </p:cNvPicPr>
          <p:nvPr/>
        </p:nvPicPr>
        <p:blipFill>
          <a:blip r:embed="rId3"/>
          <a:stretch>
            <a:fillRect/>
          </a:stretch>
        </p:blipFill>
        <p:spPr>
          <a:xfrm>
            <a:off x="6342927" y="2621042"/>
            <a:ext cx="3705990" cy="4033266"/>
          </a:xfrm>
          <a:prstGeom prst="rect">
            <a:avLst/>
          </a:prstGeom>
        </p:spPr>
      </p:pic>
    </p:spTree>
    <p:extLst>
      <p:ext uri="{BB962C8B-B14F-4D97-AF65-F5344CB8AC3E}">
        <p14:creationId xmlns:p14="http://schemas.microsoft.com/office/powerpoint/2010/main" val="5632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4" end="4"/>
                                            </p:txEl>
                                          </p:spTgt>
                                        </p:tgtEl>
                                        <p:attrNameLst>
                                          <p:attrName>style.visibility</p:attrName>
                                        </p:attrNameLst>
                                      </p:cBhvr>
                                      <p:to>
                                        <p:strVal val="visible"/>
                                      </p:to>
                                    </p:set>
                                    <p:animEffect transition="in" filter="fade">
                                      <p:cBhvr>
                                        <p:cTn id="12" dur="500"/>
                                        <p:tgtEl>
                                          <p:spTgt spid="1331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animEffect transition="in" filter="fade">
                                      <p:cBhvr>
                                        <p:cTn id="15" dur="500"/>
                                        <p:tgtEl>
                                          <p:spTgt spid="1331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5">
                                            <p:txEl>
                                              <p:pRg st="6" end="6"/>
                                            </p:txEl>
                                          </p:spTgt>
                                        </p:tgtEl>
                                        <p:attrNameLst>
                                          <p:attrName>style.visibility</p:attrName>
                                        </p:attrNameLst>
                                      </p:cBhvr>
                                      <p:to>
                                        <p:strVal val="visible"/>
                                      </p:to>
                                    </p:set>
                                    <p:animEffect transition="in" filter="fade">
                                      <p:cBhvr>
                                        <p:cTn id="18" dur="500"/>
                                        <p:tgtEl>
                                          <p:spTgt spid="1331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animEffect transition="in" filter="fade">
                                      <p:cBhvr>
                                        <p:cTn id="21" dur="500"/>
                                        <p:tgtEl>
                                          <p:spTgt spid="1331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315">
                                            <p:txEl>
                                              <p:pRg st="8" end="8"/>
                                            </p:txEl>
                                          </p:spTgt>
                                        </p:tgtEl>
                                        <p:attrNameLst>
                                          <p:attrName>style.visibility</p:attrName>
                                        </p:attrNameLst>
                                      </p:cBhvr>
                                      <p:to>
                                        <p:strVal val="visible"/>
                                      </p:to>
                                    </p:set>
                                    <p:animEffect transition="in" filter="fade">
                                      <p:cBhvr>
                                        <p:cTn id="24"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C521707-A93C-4CD8-887B-C25854438BEF}"/>
              </a:ext>
            </a:extLst>
          </p:cNvPr>
          <p:cNvSpPr>
            <a:spLocks noGrp="1" noChangeArrowheads="1"/>
          </p:cNvSpPr>
          <p:nvPr>
            <p:ph type="title"/>
          </p:nvPr>
        </p:nvSpPr>
        <p:spPr>
          <a:xfrm>
            <a:off x="838200" y="365125"/>
            <a:ext cx="10515600" cy="792343"/>
          </a:xfrm>
        </p:spPr>
        <p:txBody>
          <a:bodyPr>
            <a:normAutofit/>
          </a:bodyPr>
          <a:lstStyle/>
          <a:p>
            <a:r>
              <a:rPr lang="en-GB" altLang="en-US" sz="3200" dirty="0">
                <a:latin typeface="Arial" panose="020B0604020202020204" pitchFamily="34" charset="0"/>
                <a:cs typeface="Arial" panose="020B0604020202020204" pitchFamily="34" charset="0"/>
              </a:rPr>
              <a:t>Required Method </a:t>
            </a:r>
          </a:p>
        </p:txBody>
      </p:sp>
      <p:pic>
        <p:nvPicPr>
          <p:cNvPr id="18435" name="Content Placeholder 3">
            <a:extLst>
              <a:ext uri="{FF2B5EF4-FFF2-40B4-BE49-F238E27FC236}">
                <a16:creationId xmlns:a16="http://schemas.microsoft.com/office/drawing/2014/main" id="{E7855299-D26D-4677-8D89-A1637DC186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2669" y="1364957"/>
            <a:ext cx="7294642" cy="4445172"/>
          </a:xfrm>
        </p:spPr>
      </p:pic>
      <p:pic>
        <p:nvPicPr>
          <p:cNvPr id="2" name="Picture 1">
            <a:extLst>
              <a:ext uri="{FF2B5EF4-FFF2-40B4-BE49-F238E27FC236}">
                <a16:creationId xmlns:a16="http://schemas.microsoft.com/office/drawing/2014/main" id="{B0CA7798-7D71-4C03-9F6B-1983BA063AB6}"/>
              </a:ext>
            </a:extLst>
          </p:cNvPr>
          <p:cNvPicPr>
            <a:picLocks noChangeAspect="1"/>
          </p:cNvPicPr>
          <p:nvPr/>
        </p:nvPicPr>
        <p:blipFill>
          <a:blip r:embed="rId3"/>
          <a:stretch>
            <a:fillRect/>
          </a:stretch>
        </p:blipFill>
        <p:spPr>
          <a:xfrm>
            <a:off x="9501325" y="3587543"/>
            <a:ext cx="1750254" cy="2081781"/>
          </a:xfrm>
          <a:prstGeom prst="rect">
            <a:avLst/>
          </a:prstGeom>
        </p:spPr>
      </p:pic>
      <p:sp>
        <p:nvSpPr>
          <p:cNvPr id="4" name="TextBox 3">
            <a:extLst>
              <a:ext uri="{FF2B5EF4-FFF2-40B4-BE49-F238E27FC236}">
                <a16:creationId xmlns:a16="http://schemas.microsoft.com/office/drawing/2014/main" id="{C4458A8E-1B25-4F44-A254-2900D950318D}"/>
              </a:ext>
            </a:extLst>
          </p:cNvPr>
          <p:cNvSpPr txBox="1"/>
          <p:nvPr/>
        </p:nvSpPr>
        <p:spPr>
          <a:xfrm>
            <a:off x="8727311" y="1649896"/>
            <a:ext cx="2921350" cy="1477328"/>
          </a:xfrm>
          <a:prstGeom prst="rect">
            <a:avLst/>
          </a:prstGeom>
          <a:noFill/>
        </p:spPr>
        <p:txBody>
          <a:bodyPr wrap="square" rtlCol="0">
            <a:spAutoFit/>
          </a:bodyPr>
          <a:lstStyle/>
          <a:p>
            <a:pPr algn="ctr"/>
            <a:r>
              <a:rPr lang="en-GB" b="1" u="sng" dirty="0">
                <a:solidFill>
                  <a:srgbClr val="FF0000"/>
                </a:solidFill>
              </a:rPr>
              <a:t>PLEASE NOTE</a:t>
            </a:r>
          </a:p>
          <a:p>
            <a:pPr algn="ctr"/>
            <a:r>
              <a:rPr lang="en-GB" b="1" dirty="0">
                <a:solidFill>
                  <a:srgbClr val="FF0000"/>
                </a:solidFill>
              </a:rPr>
              <a:t>Currently staff giving direct care are required to include washing arms up to the elbows.</a:t>
            </a:r>
          </a:p>
        </p:txBody>
      </p:sp>
    </p:spTree>
    <p:extLst>
      <p:ext uri="{BB962C8B-B14F-4D97-AF65-F5344CB8AC3E}">
        <p14:creationId xmlns:p14="http://schemas.microsoft.com/office/powerpoint/2010/main" val="257211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74DB-B12A-4180-912B-1922BBEE335B}"/>
              </a:ext>
            </a:extLst>
          </p:cNvPr>
          <p:cNvSpPr>
            <a:spLocks noGrp="1"/>
          </p:cNvSpPr>
          <p:nvPr>
            <p:ph type="title"/>
          </p:nvPr>
        </p:nvSpPr>
        <p:spPr/>
        <p:txBody>
          <a:bodyPr/>
          <a:lstStyle/>
          <a:p>
            <a:r>
              <a:rPr lang="en-GB" b="1" u="sng" dirty="0"/>
              <a:t>Bare Below the Elbows….</a:t>
            </a:r>
          </a:p>
        </p:txBody>
      </p:sp>
      <p:sp>
        <p:nvSpPr>
          <p:cNvPr id="7" name="Content Placeholder 6">
            <a:extLst>
              <a:ext uri="{FF2B5EF4-FFF2-40B4-BE49-F238E27FC236}">
                <a16:creationId xmlns:a16="http://schemas.microsoft.com/office/drawing/2014/main" id="{9458BDCD-BE2B-4AC7-BE21-3369B2BFCDB1}"/>
              </a:ext>
            </a:extLst>
          </p:cNvPr>
          <p:cNvSpPr>
            <a:spLocks noGrp="1"/>
          </p:cNvSpPr>
          <p:nvPr>
            <p:ph idx="1"/>
          </p:nvPr>
        </p:nvSpPr>
        <p:spPr/>
        <p:txBody>
          <a:bodyPr>
            <a:normAutofit fontScale="85000" lnSpcReduction="10000"/>
          </a:bodyPr>
          <a:lstStyle/>
          <a:p>
            <a:pPr marL="0" indent="0">
              <a:buNone/>
            </a:pPr>
            <a:r>
              <a:rPr lang="en-GB" dirty="0"/>
              <a:t>Hand hygiene is the most important method of preventing the spread of infection. </a:t>
            </a:r>
          </a:p>
          <a:p>
            <a:pPr marL="0" indent="0">
              <a:buNone/>
            </a:pPr>
            <a:endParaRPr lang="en-GB" dirty="0"/>
          </a:p>
          <a:p>
            <a:pPr marL="0" indent="0">
              <a:buNone/>
            </a:pPr>
            <a:r>
              <a:rPr lang="en-GB" dirty="0"/>
              <a:t>All staff will need to comply with "BBTE" principles when providing direct clinical care to patients or touching the immediate patient environment  </a:t>
            </a:r>
          </a:p>
          <a:p>
            <a:pPr marL="0" indent="0">
              <a:buNone/>
            </a:pPr>
            <a:r>
              <a:rPr lang="en-GB" dirty="0"/>
              <a:t> </a:t>
            </a:r>
          </a:p>
          <a:p>
            <a:pPr marL="0" indent="0">
              <a:buNone/>
            </a:pPr>
            <a:r>
              <a:rPr lang="en-GB" dirty="0"/>
              <a:t>Any staff who do not work in a clinical environment, but may need to enter the patient environment as part of their role, will need to have the ability to be Bare Below the Elbow and comply on these occasions.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152726994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974</Words>
  <Application>Microsoft Office PowerPoint</Application>
  <PresentationFormat>Widescreen</PresentationFormat>
  <Paragraphs>110</Paragraphs>
  <Slides>15</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Comic Sans MS</vt:lpstr>
      <vt:lpstr>2_Custom Design</vt:lpstr>
      <vt:lpstr>1_Custom Design</vt:lpstr>
      <vt:lpstr>Custom Design</vt:lpstr>
      <vt:lpstr>Infection, Prevention and Control  </vt:lpstr>
      <vt:lpstr>Learning Outcomes</vt:lpstr>
      <vt:lpstr>Covid-19 Outbreak</vt:lpstr>
      <vt:lpstr>Introduction</vt:lpstr>
      <vt:lpstr>PowerPoint Presentation</vt:lpstr>
      <vt:lpstr>The Chain of Infection</vt:lpstr>
      <vt:lpstr>Hand Hygiene </vt:lpstr>
      <vt:lpstr>Required Method </vt:lpstr>
      <vt:lpstr>Bare Below the Elbows….</vt:lpstr>
      <vt:lpstr>Personal Protective Equipment</vt:lpstr>
      <vt:lpstr>Decontamination </vt:lpstr>
      <vt:lpstr>Management of Sharps</vt:lpstr>
      <vt:lpstr>Waste </vt:lpstr>
      <vt:lpstr>Laundry </vt:lpstr>
      <vt:lpstr>       If you have any questions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Anna Athey</cp:lastModifiedBy>
  <cp:revision>91</cp:revision>
  <dcterms:created xsi:type="dcterms:W3CDTF">2019-11-14T07:52:09Z</dcterms:created>
  <dcterms:modified xsi:type="dcterms:W3CDTF">2020-04-08T11:29:15Z</dcterms:modified>
</cp:coreProperties>
</file>